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Lst>
  <p:sldSz cx="18288000" cy="10287000"/>
  <p:notesSz cx="6858000" cy="9144000"/>
  <p:embeddedFontLst>
    <p:embeddedFont>
      <p:font typeface="Nixie One" charset="1" panose="02000503080000020004"/>
      <p:regular r:id="rId6"/>
    </p:embeddedFont>
    <p:embeddedFont>
      <p:font typeface="Special Elite" charset="1" panose="02000506000000020004"/>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Quattrocento" charset="1" panose="02020502030000000404"/>
      <p:regular r:id="rId12"/>
    </p:embeddedFont>
    <p:embeddedFont>
      <p:font typeface="Quattrocento Bold" charset="1" panose="02020802030000000404"/>
      <p:regular r:id="rId13"/>
    </p:embeddedFont>
    <p:embeddedFont>
      <p:font typeface="Rye" charset="1" panose="020E0803070500060000"/>
      <p:regular r:id="rId14"/>
    </p:embeddedFont>
    <p:embeddedFont>
      <p:font typeface="Arapey" charset="1" panose="02000000000000000000"/>
      <p:regular r:id="rId15"/>
    </p:embeddedFont>
    <p:embeddedFont>
      <p:font typeface="Arapey Bold" charset="1" panose="02000000000000000000"/>
      <p:regular r:id="rId16"/>
    </p:embeddedFont>
    <p:embeddedFont>
      <p:font typeface="Arapey Italics" charset="1" panose="02000000000000000000"/>
      <p:regular r:id="rId17"/>
    </p:embeddedFont>
    <p:embeddedFont>
      <p:font typeface="Arapey Bold Italics" charset="1" panose="02000000000000000000"/>
      <p:regular r:id="rId18"/>
    </p:embeddedFont>
    <p:embeddedFont>
      <p:font typeface="Tropikal" charset="1" panose="00000806000000000000"/>
      <p:regular r:id="rId19"/>
    </p:embeddedFont>
    <p:embeddedFont>
      <p:font typeface="Copperplate Gothic 29 AB" charset="1" panose="020E0504020206020404"/>
      <p:regular r:id="rId20"/>
    </p:embeddedFont>
    <p:embeddedFont>
      <p:font typeface="Copperplate Gothic 29 AB Bold" charset="1" panose="020E06040202060204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Clear Sans" charset="1" panose="020B0503030202020304"/>
      <p:regular r:id="rId28"/>
    </p:embeddedFont>
    <p:embeddedFont>
      <p:font typeface="Clear Sans Bold" charset="1" panose="020B0803030202020304"/>
      <p:regular r:id="rId29"/>
    </p:embeddedFont>
    <p:embeddedFont>
      <p:font typeface="Clear Sans Italics" charset="1" panose="020B0503030202090304"/>
      <p:regular r:id="rId30"/>
    </p:embeddedFont>
    <p:embeddedFont>
      <p:font typeface="Clear Sans Bold Italics" charset="1" panose="020B0803030202090304"/>
      <p:regular r:id="rId31"/>
    </p:embeddedFont>
    <p:embeddedFont>
      <p:font typeface="Clear Sans Thin" charset="1" panose="020B0203030202020304"/>
      <p:regular r:id="rId32"/>
    </p:embeddedFont>
    <p:embeddedFont>
      <p:font typeface="Clear Sans Light" charset="1" panose="020B0303030202020304"/>
      <p:regular r:id="rId33"/>
    </p:embeddedFont>
    <p:embeddedFont>
      <p:font typeface="Clear Sans Medium" charset="1" panose="020B0603030202020304"/>
      <p:regular r:id="rId34"/>
    </p:embeddedFont>
    <p:embeddedFont>
      <p:font typeface="Clear Sans Medium Italics" charset="1" panose="020B0603030202090304"/>
      <p:regular r:id="rId35"/>
    </p:embeddedFont>
    <p:embeddedFont>
      <p:font typeface="Alegreya" charset="1" panose="00000500000000000000"/>
      <p:regular r:id="rId36"/>
    </p:embeddedFont>
    <p:embeddedFont>
      <p:font typeface="Alegreya Bold" charset="1" panose="00000800000000000000"/>
      <p:regular r:id="rId37"/>
    </p:embeddedFont>
    <p:embeddedFont>
      <p:font typeface="Alegreya Italics" charset="1" panose="00000500000000000000"/>
      <p:regular r:id="rId38"/>
    </p:embeddedFont>
    <p:embeddedFont>
      <p:font typeface="Alegreya Bold Italics" charset="1" panose="00000800000000000000"/>
      <p:regular r:id="rId39"/>
    </p:embeddedFont>
    <p:embeddedFont>
      <p:font typeface="Alegreya Medium" charset="1" panose="00000600000000000000"/>
      <p:regular r:id="rId40"/>
    </p:embeddedFont>
    <p:embeddedFont>
      <p:font typeface="Alegreya Medium Italics" charset="1" panose="00000600000000000000"/>
      <p:regular r:id="rId41"/>
    </p:embeddedFont>
    <p:embeddedFont>
      <p:font typeface="Alegreya Ultra-Bold" charset="1" panose="00000900000000000000"/>
      <p:regular r:id="rId42"/>
    </p:embeddedFont>
    <p:embeddedFont>
      <p:font typeface="Alegreya Ultra-Bold Italics" charset="1" panose="00000900000000000000"/>
      <p:regular r:id="rId43"/>
    </p:embeddedFont>
    <p:embeddedFont>
      <p:font typeface="Alegreya Heavy" charset="1" panose="00000A00000000000000"/>
      <p:regular r:id="rId44"/>
    </p:embeddedFont>
    <p:embeddedFont>
      <p:font typeface="Alegreya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jpeg" Type="http://schemas.openxmlformats.org/officeDocument/2006/relationships/image"/><Relationship Id="rId5" Target="../media/image5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4668915" y="7769502"/>
            <a:ext cx="3787643" cy="2547190"/>
          </a:xfrm>
          <a:custGeom>
            <a:avLst/>
            <a:gdLst/>
            <a:ahLst/>
            <a:cxnLst/>
            <a:rect r="r" b="b" t="t" l="l"/>
            <a:pathLst>
              <a:path h="2547190" w="3787643">
                <a:moveTo>
                  <a:pt x="0" y="0"/>
                </a:moveTo>
                <a:lnTo>
                  <a:pt x="3787643" y="0"/>
                </a:lnTo>
                <a:lnTo>
                  <a:pt x="3787643" y="2547189"/>
                </a:lnTo>
                <a:lnTo>
                  <a:pt x="0" y="254718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9944100" y="5878601"/>
            <a:ext cx="7315200" cy="332509"/>
          </a:xfrm>
          <a:custGeom>
            <a:avLst/>
            <a:gdLst/>
            <a:ahLst/>
            <a:cxnLst/>
            <a:rect r="r" b="b" t="t" l="l"/>
            <a:pathLst>
              <a:path h="332509" w="7315200">
                <a:moveTo>
                  <a:pt x="0" y="0"/>
                </a:moveTo>
                <a:lnTo>
                  <a:pt x="7315200" y="0"/>
                </a:lnTo>
                <a:lnTo>
                  <a:pt x="7315200" y="332510"/>
                </a:lnTo>
                <a:lnTo>
                  <a:pt x="0" y="3325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0" id="10"/>
          <p:cNvSpPr txBox="true"/>
          <p:nvPr/>
        </p:nvSpPr>
        <p:spPr>
          <a:xfrm rot="0">
            <a:off x="10489890" y="2669638"/>
            <a:ext cx="6072847" cy="2010954"/>
          </a:xfrm>
          <a:prstGeom prst="rect">
            <a:avLst/>
          </a:prstGeom>
        </p:spPr>
        <p:txBody>
          <a:bodyPr anchor="t" rtlCol="false" tIns="0" lIns="0" bIns="0" rIns="0">
            <a:spAutoFit/>
          </a:bodyPr>
          <a:lstStyle/>
          <a:p>
            <a:pPr>
              <a:lnSpc>
                <a:spcPts val="12796"/>
              </a:lnSpc>
            </a:pPr>
            <a:r>
              <a:rPr lang="en-US" sz="12796">
                <a:solidFill>
                  <a:srgbClr val="D1AF8A"/>
                </a:solidFill>
                <a:latin typeface="Tropikal"/>
              </a:rPr>
              <a:t>QuizWiz</a:t>
            </a:r>
          </a:p>
        </p:txBody>
      </p:sp>
      <p:sp>
        <p:nvSpPr>
          <p:cNvPr name="TextBox 11" id="11"/>
          <p:cNvSpPr txBox="true"/>
          <p:nvPr/>
        </p:nvSpPr>
        <p:spPr>
          <a:xfrm rot="0">
            <a:off x="10006925" y="5067300"/>
            <a:ext cx="7038777" cy="589915"/>
          </a:xfrm>
          <a:prstGeom prst="rect">
            <a:avLst/>
          </a:prstGeom>
        </p:spPr>
        <p:txBody>
          <a:bodyPr anchor="t" rtlCol="false" tIns="0" lIns="0" bIns="0" rIns="0">
            <a:spAutoFit/>
          </a:bodyPr>
          <a:lstStyle/>
          <a:p>
            <a:pPr algn="ctr">
              <a:lnSpc>
                <a:spcPts val="4759"/>
              </a:lnSpc>
            </a:pPr>
            <a:r>
              <a:rPr lang="en-US" sz="3399">
                <a:solidFill>
                  <a:srgbClr val="FEFEFE"/>
                </a:solidFill>
                <a:latin typeface="Quattrocento Bold"/>
              </a:rPr>
              <a:t>"</a:t>
            </a:r>
            <a:r>
              <a:rPr lang="en-US" sz="3399">
                <a:solidFill>
                  <a:srgbClr val="FEFEFE"/>
                </a:solidFill>
                <a:latin typeface="Quattrocento"/>
              </a:rPr>
              <a:t>Aptitude mastery, made enjoyable.</a:t>
            </a:r>
            <a:r>
              <a:rPr lang="en-US" sz="3399">
                <a:solidFill>
                  <a:srgbClr val="FEFEFE"/>
                </a:solidFill>
                <a:latin typeface="Quattrocento Bold"/>
              </a:rPr>
              <a:t>"</a:t>
            </a:r>
          </a:p>
        </p:txBody>
      </p:sp>
      <p:sp>
        <p:nvSpPr>
          <p:cNvPr name="TextBox 12" id="12"/>
          <p:cNvSpPr txBox="true"/>
          <p:nvPr/>
        </p:nvSpPr>
        <p:spPr>
          <a:xfrm rot="0">
            <a:off x="9144000" y="1416634"/>
            <a:ext cx="8569643" cy="604520"/>
          </a:xfrm>
          <a:prstGeom prst="rect">
            <a:avLst/>
          </a:prstGeom>
        </p:spPr>
        <p:txBody>
          <a:bodyPr anchor="t" rtlCol="false" tIns="0" lIns="0" bIns="0" rIns="0">
            <a:spAutoFit/>
          </a:bodyPr>
          <a:lstStyle/>
          <a:p>
            <a:pPr algn="ctr">
              <a:lnSpc>
                <a:spcPts val="4480"/>
              </a:lnSpc>
            </a:pPr>
            <a:r>
              <a:rPr lang="en-US" sz="3200">
                <a:solidFill>
                  <a:srgbClr val="D4C5B6"/>
                </a:solidFill>
                <a:latin typeface="Copperplate Gothic 29 AB"/>
              </a:rPr>
              <a:t>Aptitude &amp; Logical Reasoning Test Program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DDC8"/>
        </a:solidFill>
      </p:bgPr>
    </p:bg>
    <p:spTree>
      <p:nvGrpSpPr>
        <p:cNvPr id="1" name=""/>
        <p:cNvGrpSpPr/>
        <p:nvPr/>
      </p:nvGrpSpPr>
      <p:grpSpPr>
        <a:xfrm>
          <a:off x="0" y="0"/>
          <a:ext cx="0" cy="0"/>
          <a:chOff x="0" y="0"/>
          <a:chExt cx="0" cy="0"/>
        </a:xfrm>
      </p:grpSpPr>
      <p:sp>
        <p:nvSpPr>
          <p:cNvPr name="Freeform 2" id="2"/>
          <p:cNvSpPr/>
          <p:nvPr/>
        </p:nvSpPr>
        <p:spPr>
          <a:xfrm flipH="false" flipV="false" rot="0">
            <a:off x="15427988" y="4841714"/>
            <a:ext cx="3662625" cy="5642699"/>
          </a:xfrm>
          <a:custGeom>
            <a:avLst/>
            <a:gdLst/>
            <a:ahLst/>
            <a:cxnLst/>
            <a:rect r="r" b="b" t="t" l="l"/>
            <a:pathLst>
              <a:path h="5642699" w="3662625">
                <a:moveTo>
                  <a:pt x="0" y="0"/>
                </a:moveTo>
                <a:lnTo>
                  <a:pt x="3662624" y="0"/>
                </a:lnTo>
                <a:lnTo>
                  <a:pt x="3662624"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4637" y="2322150"/>
            <a:ext cx="13084230" cy="7359879"/>
          </a:xfrm>
          <a:custGeom>
            <a:avLst/>
            <a:gdLst/>
            <a:ahLst/>
            <a:cxnLst/>
            <a:rect r="r" b="b" t="t" l="l"/>
            <a:pathLst>
              <a:path h="7359879" w="13084230">
                <a:moveTo>
                  <a:pt x="0" y="0"/>
                </a:moveTo>
                <a:lnTo>
                  <a:pt x="13084230" y="0"/>
                </a:lnTo>
                <a:lnTo>
                  <a:pt x="13084230" y="7359880"/>
                </a:lnTo>
                <a:lnTo>
                  <a:pt x="0" y="7359880"/>
                </a:lnTo>
                <a:lnTo>
                  <a:pt x="0" y="0"/>
                </a:lnTo>
                <a:close/>
              </a:path>
            </a:pathLst>
          </a:custGeom>
          <a:blipFill>
            <a:blip r:embed="rId4"/>
            <a:stretch>
              <a:fillRect l="0" t="0" r="0" b="0"/>
            </a:stretch>
          </a:blipFill>
        </p:spPr>
      </p:sp>
      <p:sp>
        <p:nvSpPr>
          <p:cNvPr name="TextBox 4" id="4"/>
          <p:cNvSpPr txBox="true"/>
          <p:nvPr/>
        </p:nvSpPr>
        <p:spPr>
          <a:xfrm rot="0">
            <a:off x="706979" y="528892"/>
            <a:ext cx="6284000" cy="1793258"/>
          </a:xfrm>
          <a:prstGeom prst="rect">
            <a:avLst/>
          </a:prstGeom>
        </p:spPr>
        <p:txBody>
          <a:bodyPr anchor="t" rtlCol="false" tIns="0" lIns="0" bIns="0" rIns="0">
            <a:spAutoFit/>
          </a:bodyPr>
          <a:lstStyle/>
          <a:p>
            <a:pPr algn="ctr">
              <a:lnSpc>
                <a:spcPts val="14558"/>
              </a:lnSpc>
            </a:pPr>
            <a:r>
              <a:rPr lang="en-US" sz="10399">
                <a:solidFill>
                  <a:srgbClr val="000000"/>
                </a:solidFill>
                <a:latin typeface="Nixie One"/>
              </a:rPr>
              <a:t>Outcome: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DDC8"/>
        </a:solidFill>
      </p:bgPr>
    </p:bg>
    <p:spTree>
      <p:nvGrpSpPr>
        <p:cNvPr id="1" name=""/>
        <p:cNvGrpSpPr/>
        <p:nvPr/>
      </p:nvGrpSpPr>
      <p:grpSpPr>
        <a:xfrm>
          <a:off x="0" y="0"/>
          <a:ext cx="0" cy="0"/>
          <a:chOff x="0" y="0"/>
          <a:chExt cx="0" cy="0"/>
        </a:xfrm>
      </p:grpSpPr>
      <p:sp>
        <p:nvSpPr>
          <p:cNvPr name="Freeform 2" id="2"/>
          <p:cNvSpPr/>
          <p:nvPr/>
        </p:nvSpPr>
        <p:spPr>
          <a:xfrm flipH="false" flipV="false" rot="0">
            <a:off x="15427988" y="4841714"/>
            <a:ext cx="3662625" cy="5642699"/>
          </a:xfrm>
          <a:custGeom>
            <a:avLst/>
            <a:gdLst/>
            <a:ahLst/>
            <a:cxnLst/>
            <a:rect r="r" b="b" t="t" l="l"/>
            <a:pathLst>
              <a:path h="5642699" w="3662625">
                <a:moveTo>
                  <a:pt x="0" y="0"/>
                </a:moveTo>
                <a:lnTo>
                  <a:pt x="3662624" y="0"/>
                </a:lnTo>
                <a:lnTo>
                  <a:pt x="3662624"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6979" y="2322150"/>
            <a:ext cx="13084230" cy="7359879"/>
          </a:xfrm>
          <a:custGeom>
            <a:avLst/>
            <a:gdLst/>
            <a:ahLst/>
            <a:cxnLst/>
            <a:rect r="r" b="b" t="t" l="l"/>
            <a:pathLst>
              <a:path h="7359879" w="13084230">
                <a:moveTo>
                  <a:pt x="0" y="0"/>
                </a:moveTo>
                <a:lnTo>
                  <a:pt x="13084230" y="0"/>
                </a:lnTo>
                <a:lnTo>
                  <a:pt x="13084230" y="7359880"/>
                </a:lnTo>
                <a:lnTo>
                  <a:pt x="0" y="7359880"/>
                </a:lnTo>
                <a:lnTo>
                  <a:pt x="0" y="0"/>
                </a:lnTo>
                <a:close/>
              </a:path>
            </a:pathLst>
          </a:custGeom>
          <a:blipFill>
            <a:blip r:embed="rId4"/>
            <a:stretch>
              <a:fillRect l="0" t="0" r="0" b="0"/>
            </a:stretch>
          </a:blipFill>
        </p:spPr>
      </p:sp>
      <p:sp>
        <p:nvSpPr>
          <p:cNvPr name="TextBox 4" id="4"/>
          <p:cNvSpPr txBox="true"/>
          <p:nvPr/>
        </p:nvSpPr>
        <p:spPr>
          <a:xfrm rot="0">
            <a:off x="706979" y="528892"/>
            <a:ext cx="6284000" cy="1793258"/>
          </a:xfrm>
          <a:prstGeom prst="rect">
            <a:avLst/>
          </a:prstGeom>
        </p:spPr>
        <p:txBody>
          <a:bodyPr anchor="t" rtlCol="false" tIns="0" lIns="0" bIns="0" rIns="0">
            <a:spAutoFit/>
          </a:bodyPr>
          <a:lstStyle/>
          <a:p>
            <a:pPr algn="ctr">
              <a:lnSpc>
                <a:spcPts val="14558"/>
              </a:lnSpc>
            </a:pPr>
            <a:r>
              <a:rPr lang="en-US" sz="10399">
                <a:solidFill>
                  <a:srgbClr val="000000"/>
                </a:solidFill>
                <a:latin typeface="Nixie One"/>
              </a:rPr>
              <a:t>Outcome: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1825812" y="2073108"/>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00768" y="8632526"/>
            <a:ext cx="4338720" cy="2713672"/>
          </a:xfrm>
          <a:custGeom>
            <a:avLst/>
            <a:gdLst/>
            <a:ahLst/>
            <a:cxnLst/>
            <a:rect r="r" b="b" t="t" l="l"/>
            <a:pathLst>
              <a:path h="2713672" w="4338720">
                <a:moveTo>
                  <a:pt x="0" y="0"/>
                </a:moveTo>
                <a:lnTo>
                  <a:pt x="4338720" y="0"/>
                </a:lnTo>
                <a:lnTo>
                  <a:pt x="4338720" y="2713672"/>
                </a:lnTo>
                <a:lnTo>
                  <a:pt x="0" y="2713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84998" y="64547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302647" y="223018"/>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92551" y="401449"/>
            <a:ext cx="5400080" cy="1519563"/>
          </a:xfrm>
          <a:prstGeom prst="rect">
            <a:avLst/>
          </a:prstGeom>
        </p:spPr>
        <p:txBody>
          <a:bodyPr anchor="t" rtlCol="false" tIns="0" lIns="0" bIns="0" rIns="0">
            <a:spAutoFit/>
          </a:bodyPr>
          <a:lstStyle/>
          <a:p>
            <a:pPr algn="ctr">
              <a:lnSpc>
                <a:spcPts val="12319"/>
              </a:lnSpc>
            </a:pPr>
            <a:r>
              <a:rPr lang="en-US" sz="8799">
                <a:solidFill>
                  <a:srgbClr val="000000"/>
                </a:solidFill>
                <a:latin typeface="Nixie One"/>
              </a:rPr>
              <a:t>The Team</a:t>
            </a:r>
          </a:p>
        </p:txBody>
      </p:sp>
      <p:grpSp>
        <p:nvGrpSpPr>
          <p:cNvPr name="Group 7" id="7"/>
          <p:cNvGrpSpPr>
            <a:grpSpLocks noChangeAspect="true"/>
          </p:cNvGrpSpPr>
          <p:nvPr/>
        </p:nvGrpSpPr>
        <p:grpSpPr>
          <a:xfrm rot="0">
            <a:off x="688435" y="2769571"/>
            <a:ext cx="3394360" cy="3394346"/>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9" id="9"/>
          <p:cNvGrpSpPr>
            <a:grpSpLocks noChangeAspect="true"/>
          </p:cNvGrpSpPr>
          <p:nvPr/>
        </p:nvGrpSpPr>
        <p:grpSpPr>
          <a:xfrm rot="0">
            <a:off x="5901467" y="2665277"/>
            <a:ext cx="3498655" cy="3498641"/>
            <a:chOff x="0" y="0"/>
            <a:chExt cx="6350000" cy="6349975"/>
          </a:xfrm>
        </p:grpSpPr>
        <p:sp>
          <p:nvSpPr>
            <p:cNvPr name="Freeform 10" id="10"/>
            <p:cNvSpPr/>
            <p:nvPr/>
          </p:nvSpPr>
          <p:spPr>
            <a:xfrm flipH="false" flipV="false" rot="132000">
              <a:off x="-64972" y="-64973"/>
              <a:ext cx="6479943" cy="6479920"/>
            </a:xfrm>
            <a:custGeom>
              <a:avLst/>
              <a:gdLst/>
              <a:ahLst/>
              <a:cxnLst/>
              <a:rect r="r" b="b" t="t" l="l"/>
              <a:pathLst>
                <a:path h="6479920" w="6479943">
                  <a:moveTo>
                    <a:pt x="6412633" y="3118117"/>
                  </a:moveTo>
                  <a:cubicBezTo>
                    <a:pt x="6479943" y="4870250"/>
                    <a:pt x="5114037" y="6345295"/>
                    <a:pt x="3361853" y="6412607"/>
                  </a:cubicBezTo>
                  <a:cubicBezTo>
                    <a:pt x="1609644" y="6479920"/>
                    <a:pt x="134624" y="5114013"/>
                    <a:pt x="67314" y="3361879"/>
                  </a:cubicBezTo>
                  <a:cubicBezTo>
                    <a:pt x="0" y="1609658"/>
                    <a:pt x="1365882" y="134626"/>
                    <a:pt x="3118091" y="67313"/>
                  </a:cubicBezTo>
                  <a:cubicBezTo>
                    <a:pt x="4870300" y="0"/>
                    <a:pt x="6345320" y="1365895"/>
                    <a:pt x="6412633" y="3118117"/>
                  </a:cubicBezTo>
                  <a:close/>
                </a:path>
              </a:pathLst>
            </a:custGeom>
            <a:blipFill>
              <a:blip r:embed="rId5"/>
              <a:stretch>
                <a:fillRect l="-78628" t="-97612" r="-67359" b="-239701"/>
              </a:stretch>
            </a:blipFill>
          </p:spPr>
        </p:sp>
      </p:grpSp>
      <p:sp>
        <p:nvSpPr>
          <p:cNvPr name="TextBox 11" id="11"/>
          <p:cNvSpPr txBox="true"/>
          <p:nvPr/>
        </p:nvSpPr>
        <p:spPr>
          <a:xfrm rot="0">
            <a:off x="5768318" y="7493022"/>
            <a:ext cx="3764953" cy="437993"/>
          </a:xfrm>
          <a:prstGeom prst="rect">
            <a:avLst/>
          </a:prstGeom>
        </p:spPr>
        <p:txBody>
          <a:bodyPr anchor="t" rtlCol="false" tIns="0" lIns="0" bIns="0" rIns="0">
            <a:spAutoFit/>
          </a:bodyPr>
          <a:lstStyle/>
          <a:p>
            <a:pPr algn="ctr">
              <a:lnSpc>
                <a:spcPts val="3421"/>
              </a:lnSpc>
            </a:pPr>
            <a:r>
              <a:rPr lang="en-US" sz="2975">
                <a:solidFill>
                  <a:srgbClr val="000000"/>
                </a:solidFill>
                <a:latin typeface="Rye"/>
              </a:rPr>
              <a:t>22011101073</a:t>
            </a:r>
          </a:p>
        </p:txBody>
      </p:sp>
      <p:sp>
        <p:nvSpPr>
          <p:cNvPr name="TextBox 12" id="12"/>
          <p:cNvSpPr txBox="true"/>
          <p:nvPr/>
        </p:nvSpPr>
        <p:spPr>
          <a:xfrm rot="0">
            <a:off x="420852" y="6439735"/>
            <a:ext cx="3777698" cy="448874"/>
          </a:xfrm>
          <a:prstGeom prst="rect">
            <a:avLst/>
          </a:prstGeom>
        </p:spPr>
        <p:txBody>
          <a:bodyPr anchor="t" rtlCol="false" tIns="0" lIns="0" bIns="0" rIns="0">
            <a:spAutoFit/>
          </a:bodyPr>
          <a:lstStyle/>
          <a:p>
            <a:pPr algn="ctr">
              <a:lnSpc>
                <a:spcPts val="3514"/>
              </a:lnSpc>
            </a:pPr>
            <a:r>
              <a:rPr lang="en-US" sz="2811" spc="421">
                <a:solidFill>
                  <a:srgbClr val="000000"/>
                </a:solidFill>
                <a:latin typeface="Special Elite"/>
              </a:rPr>
              <a:t>S SOWMITHAA SRI</a:t>
            </a:r>
          </a:p>
        </p:txBody>
      </p:sp>
      <p:sp>
        <p:nvSpPr>
          <p:cNvPr name="TextBox 13" id="13"/>
          <p:cNvSpPr txBox="true"/>
          <p:nvPr/>
        </p:nvSpPr>
        <p:spPr>
          <a:xfrm rot="0">
            <a:off x="472142" y="7055294"/>
            <a:ext cx="3726408" cy="428203"/>
          </a:xfrm>
          <a:prstGeom prst="rect">
            <a:avLst/>
          </a:prstGeom>
        </p:spPr>
        <p:txBody>
          <a:bodyPr anchor="t" rtlCol="false" tIns="0" lIns="0" bIns="0" rIns="0">
            <a:spAutoFit/>
          </a:bodyPr>
          <a:lstStyle/>
          <a:p>
            <a:pPr algn="ctr">
              <a:lnSpc>
                <a:spcPts val="3373"/>
              </a:lnSpc>
            </a:pPr>
            <a:r>
              <a:rPr lang="en-US" sz="2933">
                <a:solidFill>
                  <a:srgbClr val="000000"/>
                </a:solidFill>
                <a:latin typeface="Rye"/>
              </a:rPr>
              <a:t>22011101096</a:t>
            </a:r>
          </a:p>
        </p:txBody>
      </p:sp>
      <p:sp>
        <p:nvSpPr>
          <p:cNvPr name="TextBox 14" id="14"/>
          <p:cNvSpPr txBox="true"/>
          <p:nvPr/>
        </p:nvSpPr>
        <p:spPr>
          <a:xfrm rot="0">
            <a:off x="4100611" y="6449260"/>
            <a:ext cx="7725201" cy="952500"/>
          </a:xfrm>
          <a:prstGeom prst="rect">
            <a:avLst/>
          </a:prstGeom>
        </p:spPr>
        <p:txBody>
          <a:bodyPr anchor="t" rtlCol="false" tIns="0" lIns="0" bIns="0" rIns="0">
            <a:spAutoFit/>
          </a:bodyPr>
          <a:lstStyle/>
          <a:p>
            <a:pPr algn="ctr">
              <a:lnSpc>
                <a:spcPts val="3750"/>
              </a:lnSpc>
            </a:pPr>
            <a:r>
              <a:rPr lang="en-US" sz="3000" spc="450">
                <a:solidFill>
                  <a:srgbClr val="000000"/>
                </a:solidFill>
                <a:latin typeface="Special Elite"/>
              </a:rPr>
              <a:t>NVS KEERTHANA </a:t>
            </a:r>
          </a:p>
          <a:p>
            <a:pPr algn="ctr">
              <a:lnSpc>
                <a:spcPts val="3750"/>
              </a:lnSpc>
            </a:pPr>
            <a:r>
              <a:rPr lang="en-US" sz="3000" spc="450">
                <a:solidFill>
                  <a:srgbClr val="000000"/>
                </a:solidFill>
                <a:latin typeface="Special Elite"/>
              </a:rPr>
              <a:t>LINGAMALLU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830163" y="3966999"/>
            <a:ext cx="8627675" cy="2353002"/>
          </a:xfrm>
          <a:custGeom>
            <a:avLst/>
            <a:gdLst/>
            <a:ahLst/>
            <a:cxnLst/>
            <a:rect r="r" b="b" t="t" l="l"/>
            <a:pathLst>
              <a:path h="2353002" w="8627675">
                <a:moveTo>
                  <a:pt x="0" y="0"/>
                </a:moveTo>
                <a:lnTo>
                  <a:pt x="8627674" y="0"/>
                </a:lnTo>
                <a:lnTo>
                  <a:pt x="8627674" y="2353002"/>
                </a:lnTo>
                <a:lnTo>
                  <a:pt x="0" y="2353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525980" y="1817226"/>
            <a:ext cx="6060519" cy="6652549"/>
            <a:chOff x="0" y="0"/>
            <a:chExt cx="8080692" cy="8870065"/>
          </a:xfrm>
        </p:grpSpPr>
        <p:sp>
          <p:nvSpPr>
            <p:cNvPr name="Freeform 3" id="3"/>
            <p:cNvSpPr/>
            <p:nvPr/>
          </p:nvSpPr>
          <p:spPr>
            <a:xfrm flipH="false" flipV="false" rot="0">
              <a:off x="0" y="0"/>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8290" y="1054304"/>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14631" y="2039937"/>
              <a:ext cx="5166060" cy="6830128"/>
            </a:xfrm>
            <a:custGeom>
              <a:avLst/>
              <a:gdLst/>
              <a:ahLst/>
              <a:cxnLst/>
              <a:rect r="r" b="b" t="t" l="l"/>
              <a:pathLst>
                <a:path h="6830128" w="5166060">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6" id="6"/>
          <p:cNvSpPr txBox="true"/>
          <p:nvPr/>
        </p:nvSpPr>
        <p:spPr>
          <a:xfrm rot="0">
            <a:off x="6723660" y="885825"/>
            <a:ext cx="10334403" cy="2512683"/>
          </a:xfrm>
          <a:prstGeom prst="rect">
            <a:avLst/>
          </a:prstGeom>
        </p:spPr>
        <p:txBody>
          <a:bodyPr anchor="t" rtlCol="false" tIns="0" lIns="0" bIns="0" rIns="0">
            <a:spAutoFit/>
          </a:bodyPr>
          <a:lstStyle/>
          <a:p>
            <a:pPr algn="ctr">
              <a:lnSpc>
                <a:spcPts val="10080"/>
              </a:lnSpc>
            </a:pPr>
            <a:r>
              <a:rPr lang="en-US" sz="7200">
                <a:solidFill>
                  <a:srgbClr val="F7B4A7"/>
                </a:solidFill>
                <a:latin typeface="Nixie One"/>
              </a:rPr>
              <a:t>The Project in a Nutshell</a:t>
            </a:r>
          </a:p>
        </p:txBody>
      </p:sp>
      <p:sp>
        <p:nvSpPr>
          <p:cNvPr name="TextBox 7" id="7"/>
          <p:cNvSpPr txBox="true"/>
          <p:nvPr/>
        </p:nvSpPr>
        <p:spPr>
          <a:xfrm rot="0">
            <a:off x="7165412" y="4114022"/>
            <a:ext cx="10744133" cy="2836545"/>
          </a:xfrm>
          <a:prstGeom prst="rect">
            <a:avLst/>
          </a:prstGeom>
        </p:spPr>
        <p:txBody>
          <a:bodyPr anchor="t" rtlCol="false" tIns="0" lIns="0" bIns="0" rIns="0">
            <a:spAutoFit/>
          </a:bodyPr>
          <a:lstStyle/>
          <a:p>
            <a:pPr algn="ctr">
              <a:lnSpc>
                <a:spcPts val="3780"/>
              </a:lnSpc>
            </a:pPr>
            <a:r>
              <a:rPr lang="en-US" sz="2700">
                <a:solidFill>
                  <a:srgbClr val="D1CDCB"/>
                </a:solidFill>
                <a:latin typeface="Alegreya"/>
              </a:rPr>
              <a:t>"QuizWiz is your ultimate platform for placement preparation. Designed with students in mind, it offers ease of use and immediate feedback on a diverse set of questions. Our project's primary goal is to deliver a comprehensive and interactive experience that helps students elevate their aptitude and logical reasoning skills, preparing them for success in placement assessments."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p:cNvSpPr/>
          <p:nvPr/>
        </p:nvSpPr>
        <p:spPr>
          <a:xfrm>
            <a:off x="2804010" y="3798744"/>
            <a:ext cx="2530900" cy="28575"/>
          </a:xfrm>
          <a:prstGeom prst="line">
            <a:avLst/>
          </a:prstGeom>
          <a:ln cap="flat" w="28575">
            <a:solidFill>
              <a:srgbClr val="31356E"/>
            </a:solidFill>
            <a:prstDash val="solid"/>
            <a:headEnd type="none" len="sm" w="sm"/>
            <a:tailEnd type="none" len="sm" w="sm"/>
          </a:ln>
        </p:spPr>
      </p:sp>
      <p:sp>
        <p:nvSpPr>
          <p:cNvPr name="AutoShape 3" id="3"/>
          <p:cNvSpPr/>
          <p:nvPr/>
        </p:nvSpPr>
        <p:spPr>
          <a:xfrm>
            <a:off x="6235623" y="3798744"/>
            <a:ext cx="2362771" cy="28575"/>
          </a:xfrm>
          <a:prstGeom prst="line">
            <a:avLst/>
          </a:prstGeom>
          <a:ln cap="flat" w="28575">
            <a:solidFill>
              <a:srgbClr val="31356E"/>
            </a:solidFill>
            <a:prstDash val="solid"/>
            <a:headEnd type="none" len="sm" w="sm"/>
            <a:tailEnd type="none" len="sm" w="sm"/>
          </a:ln>
        </p:spPr>
      </p:sp>
      <p:sp>
        <p:nvSpPr>
          <p:cNvPr name="AutoShape 4" id="4"/>
          <p:cNvSpPr/>
          <p:nvPr/>
        </p:nvSpPr>
        <p:spPr>
          <a:xfrm>
            <a:off x="9499106" y="3798744"/>
            <a:ext cx="2657273" cy="28575"/>
          </a:xfrm>
          <a:prstGeom prst="line">
            <a:avLst/>
          </a:prstGeom>
          <a:ln cap="flat" w="28575">
            <a:solidFill>
              <a:srgbClr val="31356E"/>
            </a:solidFill>
            <a:prstDash val="solid"/>
            <a:headEnd type="none" len="sm" w="sm"/>
            <a:tailEnd type="none" len="sm" w="sm"/>
          </a:ln>
        </p:spPr>
      </p:sp>
      <p:sp>
        <p:nvSpPr>
          <p:cNvPr name="AutoShape 5" id="5"/>
          <p:cNvSpPr/>
          <p:nvPr/>
        </p:nvSpPr>
        <p:spPr>
          <a:xfrm>
            <a:off x="13057092" y="3798744"/>
            <a:ext cx="2426898" cy="28575"/>
          </a:xfrm>
          <a:prstGeom prst="line">
            <a:avLst/>
          </a:prstGeom>
          <a:ln cap="flat" w="28575">
            <a:solidFill>
              <a:srgbClr val="31356E"/>
            </a:solidFill>
            <a:prstDash val="solid"/>
            <a:headEnd type="none" len="sm" w="sm"/>
            <a:tailEnd type="none" len="sm" w="sm"/>
          </a:ln>
        </p:spPr>
      </p:sp>
      <p:grpSp>
        <p:nvGrpSpPr>
          <p:cNvPr name="Group 6" id="6"/>
          <p:cNvGrpSpPr/>
          <p:nvPr/>
        </p:nvGrpSpPr>
        <p:grpSpPr>
          <a:xfrm rot="0">
            <a:off x="1903298" y="3371020"/>
            <a:ext cx="900712" cy="884024"/>
            <a:chOff x="0" y="0"/>
            <a:chExt cx="825825" cy="810524"/>
          </a:xfrm>
        </p:grpSpPr>
        <p:sp>
          <p:nvSpPr>
            <p:cNvPr name="Freeform 7" id="7"/>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8" id="8"/>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u="none">
                  <a:solidFill>
                    <a:srgbClr val="000000"/>
                  </a:solidFill>
                  <a:latin typeface="Clear Sans Bold"/>
                </a:rPr>
                <a:t>1</a:t>
              </a:r>
            </a:p>
          </p:txBody>
        </p:sp>
      </p:grpSp>
      <p:grpSp>
        <p:nvGrpSpPr>
          <p:cNvPr name="Group 9" id="9"/>
          <p:cNvGrpSpPr/>
          <p:nvPr/>
        </p:nvGrpSpPr>
        <p:grpSpPr>
          <a:xfrm rot="0">
            <a:off x="5298471" y="3371020"/>
            <a:ext cx="900712" cy="884024"/>
            <a:chOff x="0" y="0"/>
            <a:chExt cx="825825" cy="810524"/>
          </a:xfrm>
        </p:grpSpPr>
        <p:sp>
          <p:nvSpPr>
            <p:cNvPr name="Freeform 10" id="10"/>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1" id="11"/>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000000"/>
                  </a:solidFill>
                  <a:latin typeface="Clear Sans Bold"/>
                </a:rPr>
                <a:t>2</a:t>
              </a:r>
            </a:p>
          </p:txBody>
        </p:sp>
      </p:grpSp>
      <p:sp>
        <p:nvSpPr>
          <p:cNvPr name="TextBox 12" id="12"/>
          <p:cNvSpPr txBox="true"/>
          <p:nvPr/>
        </p:nvSpPr>
        <p:spPr>
          <a:xfrm rot="0">
            <a:off x="1028700" y="918480"/>
            <a:ext cx="16135350" cy="992505"/>
          </a:xfrm>
          <a:prstGeom prst="rect">
            <a:avLst/>
          </a:prstGeom>
        </p:spPr>
        <p:txBody>
          <a:bodyPr anchor="t" rtlCol="false" tIns="0" lIns="0" bIns="0" rIns="0">
            <a:spAutoFit/>
          </a:bodyPr>
          <a:lstStyle/>
          <a:p>
            <a:pPr algn="ctr">
              <a:lnSpc>
                <a:spcPts val="7454"/>
              </a:lnSpc>
            </a:pPr>
            <a:r>
              <a:rPr lang="en-US" sz="7099">
                <a:solidFill>
                  <a:srgbClr val="000000"/>
                </a:solidFill>
                <a:latin typeface="Nixie One"/>
              </a:rPr>
              <a:t>Project Workflow</a:t>
            </a:r>
          </a:p>
        </p:txBody>
      </p:sp>
      <p:sp>
        <p:nvSpPr>
          <p:cNvPr name="TextBox 13" id="13"/>
          <p:cNvSpPr txBox="true"/>
          <p:nvPr/>
        </p:nvSpPr>
        <p:spPr>
          <a:xfrm rot="0">
            <a:off x="4547992" y="4353477"/>
            <a:ext cx="2401669" cy="476497"/>
          </a:xfrm>
          <a:prstGeom prst="rect">
            <a:avLst/>
          </a:prstGeom>
        </p:spPr>
        <p:txBody>
          <a:bodyPr anchor="t" rtlCol="false" tIns="0" lIns="0" bIns="0" rIns="0">
            <a:spAutoFit/>
          </a:bodyPr>
          <a:lstStyle/>
          <a:p>
            <a:pPr algn="ctr" marL="0" indent="0" lvl="0">
              <a:lnSpc>
                <a:spcPts val="3919"/>
              </a:lnSpc>
            </a:pPr>
            <a:r>
              <a:rPr lang="en-US" sz="2799" spc="279" u="none">
                <a:solidFill>
                  <a:srgbClr val="8E6149"/>
                </a:solidFill>
                <a:latin typeface="Clear Sans Bold"/>
              </a:rPr>
              <a:t>STEP </a:t>
            </a:r>
          </a:p>
        </p:txBody>
      </p:sp>
      <p:sp>
        <p:nvSpPr>
          <p:cNvPr name="TextBox 14" id="14"/>
          <p:cNvSpPr txBox="true"/>
          <p:nvPr/>
        </p:nvSpPr>
        <p:spPr>
          <a:xfrm rot="0">
            <a:off x="4547992" y="5045049"/>
            <a:ext cx="2401669" cy="1291590"/>
          </a:xfrm>
          <a:prstGeom prst="rect">
            <a:avLst/>
          </a:prstGeom>
        </p:spPr>
        <p:txBody>
          <a:bodyPr anchor="t" rtlCol="false" tIns="0" lIns="0" bIns="0" rIns="0">
            <a:spAutoFit/>
          </a:bodyPr>
          <a:lstStyle/>
          <a:p>
            <a:pPr algn="ctr">
              <a:lnSpc>
                <a:spcPts val="3359"/>
              </a:lnSpc>
            </a:pPr>
            <a:r>
              <a:rPr lang="en-US" sz="2400">
                <a:solidFill>
                  <a:srgbClr val="324533"/>
                </a:solidFill>
                <a:latin typeface="Copperplate Gothic 29 AB Bold"/>
              </a:rPr>
              <a:t>Question Framing </a:t>
            </a:r>
          </a:p>
          <a:p>
            <a:pPr algn="ctr">
              <a:lnSpc>
                <a:spcPts val="3359"/>
              </a:lnSpc>
            </a:pPr>
            <a:r>
              <a:rPr lang="en-US" sz="2400">
                <a:solidFill>
                  <a:srgbClr val="324533"/>
                </a:solidFill>
                <a:latin typeface="Copperplate Gothic 29 AB Bold"/>
              </a:rPr>
              <a:t>(Round 1)</a:t>
            </a:r>
          </a:p>
        </p:txBody>
      </p:sp>
      <p:sp>
        <p:nvSpPr>
          <p:cNvPr name="TextBox 15" id="15"/>
          <p:cNvSpPr txBox="true"/>
          <p:nvPr/>
        </p:nvSpPr>
        <p:spPr>
          <a:xfrm rot="0">
            <a:off x="1123950" y="4353477"/>
            <a:ext cx="2459408" cy="481330"/>
          </a:xfrm>
          <a:prstGeom prst="rect">
            <a:avLst/>
          </a:prstGeom>
        </p:spPr>
        <p:txBody>
          <a:bodyPr anchor="t" rtlCol="false" tIns="0" lIns="0" bIns="0" rIns="0">
            <a:spAutoFit/>
          </a:bodyPr>
          <a:lstStyle/>
          <a:p>
            <a:pPr algn="ctr">
              <a:lnSpc>
                <a:spcPts val="3919"/>
              </a:lnSpc>
            </a:pPr>
            <a:r>
              <a:rPr lang="en-US" sz="2799" spc="279">
                <a:solidFill>
                  <a:srgbClr val="9C5B3D"/>
                </a:solidFill>
                <a:latin typeface="Clear Sans Bold"/>
              </a:rPr>
              <a:t>STEP </a:t>
            </a:r>
          </a:p>
        </p:txBody>
      </p:sp>
      <p:sp>
        <p:nvSpPr>
          <p:cNvPr name="TextBox 16" id="16"/>
          <p:cNvSpPr txBox="true"/>
          <p:nvPr/>
        </p:nvSpPr>
        <p:spPr>
          <a:xfrm rot="0">
            <a:off x="1028700" y="6601644"/>
            <a:ext cx="2459408" cy="1746250"/>
          </a:xfrm>
          <a:prstGeom prst="rect">
            <a:avLst/>
          </a:prstGeom>
        </p:spPr>
        <p:txBody>
          <a:bodyPr anchor="t" rtlCol="false" tIns="0" lIns="0" bIns="0" rIns="0">
            <a:spAutoFit/>
          </a:bodyPr>
          <a:lstStyle/>
          <a:p>
            <a:pPr algn="ctr">
              <a:lnSpc>
                <a:spcPts val="3499"/>
              </a:lnSpc>
            </a:pPr>
            <a:r>
              <a:rPr lang="en-US" sz="2499">
                <a:solidFill>
                  <a:srgbClr val="31356E"/>
                </a:solidFill>
                <a:latin typeface="Arapey"/>
              </a:rPr>
              <a:t>Collect topics, questions, and categories for the project.</a:t>
            </a:r>
          </a:p>
        </p:txBody>
      </p:sp>
      <p:sp>
        <p:nvSpPr>
          <p:cNvPr name="TextBox 17" id="17"/>
          <p:cNvSpPr txBox="true"/>
          <p:nvPr/>
        </p:nvSpPr>
        <p:spPr>
          <a:xfrm rot="0">
            <a:off x="1028700" y="5050918"/>
            <a:ext cx="2459408" cy="1291590"/>
          </a:xfrm>
          <a:prstGeom prst="rect">
            <a:avLst/>
          </a:prstGeom>
        </p:spPr>
        <p:txBody>
          <a:bodyPr anchor="t" rtlCol="false" tIns="0" lIns="0" bIns="0" rIns="0">
            <a:spAutoFit/>
          </a:bodyPr>
          <a:lstStyle/>
          <a:p>
            <a:pPr algn="ctr">
              <a:lnSpc>
                <a:spcPts val="3359"/>
              </a:lnSpc>
            </a:pPr>
            <a:r>
              <a:rPr lang="en-US" sz="2400">
                <a:solidFill>
                  <a:srgbClr val="3A271A"/>
                </a:solidFill>
                <a:latin typeface="Copperplate Gothic 29 AB Bold"/>
              </a:rPr>
              <a:t>Resource Gathering and System Study</a:t>
            </a:r>
          </a:p>
        </p:txBody>
      </p:sp>
      <p:sp>
        <p:nvSpPr>
          <p:cNvPr name="TextBox 18" id="18"/>
          <p:cNvSpPr txBox="true"/>
          <p:nvPr/>
        </p:nvSpPr>
        <p:spPr>
          <a:xfrm rot="0">
            <a:off x="7914296" y="4359346"/>
            <a:ext cx="2459408" cy="476497"/>
          </a:xfrm>
          <a:prstGeom prst="rect">
            <a:avLst/>
          </a:prstGeom>
        </p:spPr>
        <p:txBody>
          <a:bodyPr anchor="t" rtlCol="false" tIns="0" lIns="0" bIns="0" rIns="0">
            <a:spAutoFit/>
          </a:bodyPr>
          <a:lstStyle/>
          <a:p>
            <a:pPr algn="ctr" marL="0" indent="0" lvl="0">
              <a:lnSpc>
                <a:spcPts val="3919"/>
              </a:lnSpc>
            </a:pPr>
            <a:r>
              <a:rPr lang="en-US" sz="2799" spc="279" u="none">
                <a:solidFill>
                  <a:srgbClr val="8E6149"/>
                </a:solidFill>
                <a:latin typeface="Clear Sans Bold"/>
              </a:rPr>
              <a:t>STEP </a:t>
            </a:r>
          </a:p>
        </p:txBody>
      </p:sp>
      <p:sp>
        <p:nvSpPr>
          <p:cNvPr name="TextBox 19" id="19"/>
          <p:cNvSpPr txBox="true"/>
          <p:nvPr/>
        </p:nvSpPr>
        <p:spPr>
          <a:xfrm rot="0">
            <a:off x="8007784" y="6493005"/>
            <a:ext cx="2459408" cy="2184400"/>
          </a:xfrm>
          <a:prstGeom prst="rect">
            <a:avLst/>
          </a:prstGeom>
        </p:spPr>
        <p:txBody>
          <a:bodyPr anchor="t" rtlCol="false" tIns="0" lIns="0" bIns="0" rIns="0">
            <a:spAutoFit/>
          </a:bodyPr>
          <a:lstStyle/>
          <a:p>
            <a:pPr algn="ctr">
              <a:lnSpc>
                <a:spcPts val="3499"/>
              </a:lnSpc>
            </a:pPr>
            <a:r>
              <a:rPr lang="en-US" sz="2499">
                <a:solidFill>
                  <a:srgbClr val="2B4B82"/>
                </a:solidFill>
                <a:latin typeface="Arapey"/>
              </a:rPr>
              <a:t>A user scoreboard to track progress while integrating scoring and ranking features.</a:t>
            </a:r>
          </a:p>
        </p:txBody>
      </p:sp>
      <p:sp>
        <p:nvSpPr>
          <p:cNvPr name="TextBox 20" id="20"/>
          <p:cNvSpPr txBox="true"/>
          <p:nvPr/>
        </p:nvSpPr>
        <p:spPr>
          <a:xfrm rot="0">
            <a:off x="7914296" y="5050918"/>
            <a:ext cx="2459408" cy="872490"/>
          </a:xfrm>
          <a:prstGeom prst="rect">
            <a:avLst/>
          </a:prstGeom>
        </p:spPr>
        <p:txBody>
          <a:bodyPr anchor="t" rtlCol="false" tIns="0" lIns="0" bIns="0" rIns="0">
            <a:spAutoFit/>
          </a:bodyPr>
          <a:lstStyle/>
          <a:p>
            <a:pPr algn="ctr">
              <a:lnSpc>
                <a:spcPts val="3359"/>
              </a:lnSpc>
            </a:pPr>
            <a:r>
              <a:rPr lang="en-US" sz="2400">
                <a:solidFill>
                  <a:srgbClr val="2B2831"/>
                </a:solidFill>
                <a:latin typeface="Copperplate Gothic 29 AB Bold"/>
              </a:rPr>
              <a:t>Scoreboard Implementation</a:t>
            </a:r>
          </a:p>
        </p:txBody>
      </p:sp>
      <p:sp>
        <p:nvSpPr>
          <p:cNvPr name="TextBox 21" id="21"/>
          <p:cNvSpPr txBox="true"/>
          <p:nvPr/>
        </p:nvSpPr>
        <p:spPr>
          <a:xfrm rot="0">
            <a:off x="11198856" y="4359346"/>
            <a:ext cx="2680634" cy="476497"/>
          </a:xfrm>
          <a:prstGeom prst="rect">
            <a:avLst/>
          </a:prstGeom>
        </p:spPr>
        <p:txBody>
          <a:bodyPr anchor="t" rtlCol="false" tIns="0" lIns="0" bIns="0" rIns="0">
            <a:spAutoFit/>
          </a:bodyPr>
          <a:lstStyle/>
          <a:p>
            <a:pPr algn="ctr" marL="0" indent="0" lvl="0">
              <a:lnSpc>
                <a:spcPts val="3919"/>
              </a:lnSpc>
            </a:pPr>
            <a:r>
              <a:rPr lang="en-US" sz="2799" spc="279" u="none">
                <a:solidFill>
                  <a:srgbClr val="8E6149"/>
                </a:solidFill>
                <a:latin typeface="Clear Sans Bold"/>
              </a:rPr>
              <a:t>STEP </a:t>
            </a:r>
          </a:p>
        </p:txBody>
      </p:sp>
      <p:sp>
        <p:nvSpPr>
          <p:cNvPr name="TextBox 22" id="22"/>
          <p:cNvSpPr txBox="true"/>
          <p:nvPr/>
        </p:nvSpPr>
        <p:spPr>
          <a:xfrm rot="0">
            <a:off x="11198856" y="6591583"/>
            <a:ext cx="2680634" cy="2184400"/>
          </a:xfrm>
          <a:prstGeom prst="rect">
            <a:avLst/>
          </a:prstGeom>
        </p:spPr>
        <p:txBody>
          <a:bodyPr anchor="t" rtlCol="false" tIns="0" lIns="0" bIns="0" rIns="0">
            <a:spAutoFit/>
          </a:bodyPr>
          <a:lstStyle/>
          <a:p>
            <a:pPr algn="ctr">
              <a:lnSpc>
                <a:spcPts val="3499"/>
              </a:lnSpc>
            </a:pPr>
            <a:r>
              <a:rPr lang="en-US" sz="2499">
                <a:solidFill>
                  <a:srgbClr val="2B4B82"/>
                </a:solidFill>
                <a:latin typeface="Arapey"/>
              </a:rPr>
              <a:t>Utilize Java's Object-Oriented Programming principles and concepts.</a:t>
            </a:r>
          </a:p>
        </p:txBody>
      </p:sp>
      <p:sp>
        <p:nvSpPr>
          <p:cNvPr name="TextBox 23" id="23"/>
          <p:cNvSpPr txBox="true"/>
          <p:nvPr/>
        </p:nvSpPr>
        <p:spPr>
          <a:xfrm rot="0">
            <a:off x="11198856" y="5050918"/>
            <a:ext cx="2680634" cy="872490"/>
          </a:xfrm>
          <a:prstGeom prst="rect">
            <a:avLst/>
          </a:prstGeom>
        </p:spPr>
        <p:txBody>
          <a:bodyPr anchor="t" rtlCol="false" tIns="0" lIns="0" bIns="0" rIns="0">
            <a:spAutoFit/>
          </a:bodyPr>
          <a:lstStyle/>
          <a:p>
            <a:pPr algn="ctr">
              <a:lnSpc>
                <a:spcPts val="3359"/>
              </a:lnSpc>
            </a:pPr>
            <a:r>
              <a:rPr lang="en-US" sz="2400">
                <a:solidFill>
                  <a:srgbClr val="2B2831"/>
                </a:solidFill>
                <a:latin typeface="Copperplate Gothic 29 AB Bold"/>
              </a:rPr>
              <a:t>OOPs-Based Code Implementation</a:t>
            </a:r>
          </a:p>
        </p:txBody>
      </p:sp>
      <p:sp>
        <p:nvSpPr>
          <p:cNvPr name="TextBox 24" id="24"/>
          <p:cNvSpPr txBox="true"/>
          <p:nvPr/>
        </p:nvSpPr>
        <p:spPr>
          <a:xfrm rot="0">
            <a:off x="14521558" y="4353477"/>
            <a:ext cx="2825576" cy="476497"/>
          </a:xfrm>
          <a:prstGeom prst="rect">
            <a:avLst/>
          </a:prstGeom>
        </p:spPr>
        <p:txBody>
          <a:bodyPr anchor="t" rtlCol="false" tIns="0" lIns="0" bIns="0" rIns="0">
            <a:spAutoFit/>
          </a:bodyPr>
          <a:lstStyle/>
          <a:p>
            <a:pPr algn="ctr" marL="0" indent="0" lvl="0">
              <a:lnSpc>
                <a:spcPts val="3919"/>
              </a:lnSpc>
            </a:pPr>
            <a:r>
              <a:rPr lang="en-US" sz="2799" spc="279" u="none">
                <a:solidFill>
                  <a:srgbClr val="8E6149"/>
                </a:solidFill>
                <a:latin typeface="Clear Sans Bold"/>
              </a:rPr>
              <a:t>STEP </a:t>
            </a:r>
          </a:p>
        </p:txBody>
      </p:sp>
      <p:sp>
        <p:nvSpPr>
          <p:cNvPr name="TextBox 25" id="25"/>
          <p:cNvSpPr txBox="true"/>
          <p:nvPr/>
        </p:nvSpPr>
        <p:spPr>
          <a:xfrm rot="0">
            <a:off x="14612915" y="6493005"/>
            <a:ext cx="2825576" cy="2091690"/>
          </a:xfrm>
          <a:prstGeom prst="rect">
            <a:avLst/>
          </a:prstGeom>
        </p:spPr>
        <p:txBody>
          <a:bodyPr anchor="t" rtlCol="false" tIns="0" lIns="0" bIns="0" rIns="0">
            <a:spAutoFit/>
          </a:bodyPr>
          <a:lstStyle/>
          <a:p>
            <a:pPr algn="ctr">
              <a:lnSpc>
                <a:spcPts val="3359"/>
              </a:lnSpc>
            </a:pPr>
            <a:r>
              <a:rPr lang="en-US" sz="2399">
                <a:solidFill>
                  <a:srgbClr val="2B4B82"/>
                </a:solidFill>
                <a:latin typeface="Arapey"/>
              </a:rPr>
              <a:t>Enhance Multi-Platform Compatibility, User Progress History, and Gamification Elements.</a:t>
            </a:r>
          </a:p>
        </p:txBody>
      </p:sp>
      <p:sp>
        <p:nvSpPr>
          <p:cNvPr name="TextBox 26" id="26"/>
          <p:cNvSpPr txBox="true"/>
          <p:nvPr/>
        </p:nvSpPr>
        <p:spPr>
          <a:xfrm rot="0">
            <a:off x="14521558" y="5045049"/>
            <a:ext cx="2825576" cy="1291590"/>
          </a:xfrm>
          <a:prstGeom prst="rect">
            <a:avLst/>
          </a:prstGeom>
        </p:spPr>
        <p:txBody>
          <a:bodyPr anchor="t" rtlCol="false" tIns="0" lIns="0" bIns="0" rIns="0">
            <a:spAutoFit/>
          </a:bodyPr>
          <a:lstStyle/>
          <a:p>
            <a:pPr algn="ctr">
              <a:lnSpc>
                <a:spcPts val="3359"/>
              </a:lnSpc>
            </a:pPr>
            <a:r>
              <a:rPr lang="en-US" sz="2400">
                <a:solidFill>
                  <a:srgbClr val="324533"/>
                </a:solidFill>
                <a:latin typeface="Copperplate Gothic 29 AB Bold"/>
              </a:rPr>
              <a:t>Features and Development Goals</a:t>
            </a:r>
          </a:p>
        </p:txBody>
      </p:sp>
      <p:grpSp>
        <p:nvGrpSpPr>
          <p:cNvPr name="Group 27" id="27"/>
          <p:cNvGrpSpPr/>
          <p:nvPr/>
        </p:nvGrpSpPr>
        <p:grpSpPr>
          <a:xfrm rot="0">
            <a:off x="8693644" y="3371020"/>
            <a:ext cx="900712" cy="884024"/>
            <a:chOff x="0" y="0"/>
            <a:chExt cx="825825" cy="810524"/>
          </a:xfrm>
        </p:grpSpPr>
        <p:sp>
          <p:nvSpPr>
            <p:cNvPr name="Freeform 28" id="28"/>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29" id="29"/>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000000"/>
                  </a:solidFill>
                  <a:latin typeface="Clear Sans Bold"/>
                </a:rPr>
                <a:t>3</a:t>
              </a:r>
            </a:p>
          </p:txBody>
        </p:sp>
      </p:grpSp>
      <p:grpSp>
        <p:nvGrpSpPr>
          <p:cNvPr name="Group 30" id="30"/>
          <p:cNvGrpSpPr/>
          <p:nvPr/>
        </p:nvGrpSpPr>
        <p:grpSpPr>
          <a:xfrm rot="0">
            <a:off x="12088817" y="3371020"/>
            <a:ext cx="900712" cy="884024"/>
            <a:chOff x="0" y="0"/>
            <a:chExt cx="825825" cy="810524"/>
          </a:xfrm>
        </p:grpSpPr>
        <p:sp>
          <p:nvSpPr>
            <p:cNvPr name="Freeform 31" id="31"/>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2" id="32"/>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000000"/>
                  </a:solidFill>
                  <a:latin typeface="Clear Sans Bold"/>
                </a:rPr>
                <a:t>4</a:t>
              </a:r>
            </a:p>
          </p:txBody>
        </p:sp>
      </p:grpSp>
      <p:grpSp>
        <p:nvGrpSpPr>
          <p:cNvPr name="Group 33" id="33"/>
          <p:cNvGrpSpPr/>
          <p:nvPr/>
        </p:nvGrpSpPr>
        <p:grpSpPr>
          <a:xfrm rot="0">
            <a:off x="15483990" y="3371020"/>
            <a:ext cx="900712" cy="884024"/>
            <a:chOff x="0" y="0"/>
            <a:chExt cx="825825" cy="810524"/>
          </a:xfrm>
        </p:grpSpPr>
        <p:sp>
          <p:nvSpPr>
            <p:cNvPr name="Freeform 34" id="34"/>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5" id="35"/>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FF3131"/>
                  </a:solidFill>
                  <a:latin typeface="Clear Sans Bold"/>
                </a:rPr>
                <a:t>5</a:t>
              </a:r>
            </a:p>
          </p:txBody>
        </p:sp>
      </p:grpSp>
      <p:sp>
        <p:nvSpPr>
          <p:cNvPr name="TextBox 36" id="36"/>
          <p:cNvSpPr txBox="true"/>
          <p:nvPr/>
        </p:nvSpPr>
        <p:spPr>
          <a:xfrm rot="0">
            <a:off x="4455920" y="6585715"/>
            <a:ext cx="2820201" cy="2091690"/>
          </a:xfrm>
          <a:prstGeom prst="rect">
            <a:avLst/>
          </a:prstGeom>
        </p:spPr>
        <p:txBody>
          <a:bodyPr anchor="t" rtlCol="false" tIns="0" lIns="0" bIns="0" rIns="0">
            <a:spAutoFit/>
          </a:bodyPr>
          <a:lstStyle/>
          <a:p>
            <a:pPr algn="ctr">
              <a:lnSpc>
                <a:spcPts val="3359"/>
              </a:lnSpc>
            </a:pPr>
            <a:r>
              <a:rPr lang="en-US" sz="2399">
                <a:solidFill>
                  <a:srgbClr val="31356E"/>
                </a:solidFill>
                <a:latin typeface="Arapey"/>
              </a:rPr>
              <a:t>Develop aptitude and logical reasoning questions, organizing them into relevant categories.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655666" y="1832379"/>
            <a:ext cx="17238652" cy="7208011"/>
            <a:chOff x="0" y="0"/>
            <a:chExt cx="22984869" cy="9610682"/>
          </a:xfrm>
        </p:grpSpPr>
        <p:sp>
          <p:nvSpPr>
            <p:cNvPr name="TextBox 7" id="7"/>
            <p:cNvSpPr txBox="true"/>
            <p:nvPr/>
          </p:nvSpPr>
          <p:spPr>
            <a:xfrm rot="0">
              <a:off x="2670421" y="-152400"/>
              <a:ext cx="18452306" cy="1632358"/>
            </a:xfrm>
            <a:prstGeom prst="rect">
              <a:avLst/>
            </a:prstGeom>
          </p:spPr>
          <p:txBody>
            <a:bodyPr anchor="t" rtlCol="false" tIns="0" lIns="0" bIns="0" rIns="0">
              <a:spAutoFit/>
            </a:bodyPr>
            <a:lstStyle/>
            <a:p>
              <a:pPr algn="ctr">
                <a:lnSpc>
                  <a:spcPts val="10220"/>
                </a:lnSpc>
              </a:pPr>
              <a:r>
                <a:rPr lang="en-US" sz="7300" u="sng">
                  <a:solidFill>
                    <a:srgbClr val="000000"/>
                  </a:solidFill>
                  <a:latin typeface="Nixie One"/>
                </a:rPr>
                <a:t>Modules/Concepts Integrated</a:t>
              </a:r>
            </a:p>
          </p:txBody>
        </p:sp>
        <p:sp>
          <p:nvSpPr>
            <p:cNvPr name="TextBox 8" id="8"/>
            <p:cNvSpPr txBox="true"/>
            <p:nvPr/>
          </p:nvSpPr>
          <p:spPr>
            <a:xfrm rot="0">
              <a:off x="0" y="1667863"/>
              <a:ext cx="21122727" cy="219837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opperplate Gothic 29 AB Bold"/>
                </a:rPr>
                <a:t>Classes and Objects:</a:t>
              </a:r>
            </a:p>
            <a:p>
              <a:pPr>
                <a:lnSpc>
                  <a:spcPts val="4060"/>
                </a:lnSpc>
              </a:pPr>
              <a:r>
                <a:rPr lang="en-US" sz="2900">
                  <a:solidFill>
                    <a:srgbClr val="000000"/>
                  </a:solidFill>
                  <a:latin typeface="Quattrocento"/>
                </a:rPr>
                <a:t> </a:t>
              </a:r>
              <a:r>
                <a:rPr lang="en-US" sz="2900">
                  <a:solidFill>
                    <a:srgbClr val="000000"/>
                  </a:solidFill>
                  <a:latin typeface="Quattrocento"/>
                </a:rPr>
                <a:t>The code defines a class, "AptitudeTest," which encapsulates the main program logic. Objects of this class are created to execute the program.</a:t>
              </a:r>
            </a:p>
          </p:txBody>
        </p:sp>
        <p:sp>
          <p:nvSpPr>
            <p:cNvPr name="TextBox 9" id="9"/>
            <p:cNvSpPr txBox="true"/>
            <p:nvPr/>
          </p:nvSpPr>
          <p:spPr>
            <a:xfrm rot="0">
              <a:off x="125568" y="4313908"/>
              <a:ext cx="22509989" cy="2601791"/>
            </a:xfrm>
            <a:prstGeom prst="rect">
              <a:avLst/>
            </a:prstGeom>
          </p:spPr>
          <p:txBody>
            <a:bodyPr anchor="t" rtlCol="false" tIns="0" lIns="0" bIns="0" rIns="0">
              <a:spAutoFit/>
            </a:bodyPr>
            <a:lstStyle/>
            <a:p>
              <a:pPr>
                <a:lnSpc>
                  <a:spcPts val="4699"/>
                </a:lnSpc>
              </a:pPr>
              <a:r>
                <a:rPr lang="en-US" sz="3356">
                  <a:solidFill>
                    <a:srgbClr val="000000"/>
                  </a:solidFill>
                  <a:latin typeface="Copperplate Gothic 29 AB Bold"/>
                </a:rPr>
                <a:t>2. Inheritance:</a:t>
              </a:r>
              <a:r>
                <a:rPr lang="en-US" sz="3356">
                  <a:solidFill>
                    <a:srgbClr val="000000"/>
                  </a:solidFill>
                  <a:latin typeface="Copperplate Gothic 29 AB Bold"/>
                </a:rPr>
                <a:t> </a:t>
              </a:r>
            </a:p>
            <a:p>
              <a:pPr>
                <a:lnSpc>
                  <a:spcPts val="3579"/>
                </a:lnSpc>
              </a:pPr>
              <a:r>
                <a:rPr lang="en-US" sz="2556">
                  <a:solidFill>
                    <a:srgbClr val="000000"/>
                  </a:solidFill>
                  <a:latin typeface="Quattrocento"/>
                </a:rPr>
                <a:t>Although not explicitly present, we can leverage inheritance by creating subclasses for distinct question types, such as NumericalQuestion, VerbalQuestion, and LogicalQuestion. These subclasses inherit shared attributes and methods from a base Question class.</a:t>
              </a:r>
            </a:p>
          </p:txBody>
        </p:sp>
        <p:sp>
          <p:nvSpPr>
            <p:cNvPr name="TextBox 10" id="10"/>
            <p:cNvSpPr txBox="true"/>
            <p:nvPr/>
          </p:nvSpPr>
          <p:spPr>
            <a:xfrm rot="0">
              <a:off x="0" y="7616969"/>
              <a:ext cx="22984869" cy="1993713"/>
            </a:xfrm>
            <a:prstGeom prst="rect">
              <a:avLst/>
            </a:prstGeom>
          </p:spPr>
          <p:txBody>
            <a:bodyPr anchor="t" rtlCol="false" tIns="0" lIns="0" bIns="0" rIns="0">
              <a:spAutoFit/>
            </a:bodyPr>
            <a:lstStyle/>
            <a:p>
              <a:pPr>
                <a:lnSpc>
                  <a:spcPts val="4496"/>
                </a:lnSpc>
              </a:pPr>
              <a:r>
                <a:rPr lang="en-US" sz="3211">
                  <a:solidFill>
                    <a:srgbClr val="000000"/>
                  </a:solidFill>
                  <a:latin typeface="Copperplate Gothic 29 AB Bold"/>
                </a:rPr>
                <a:t>3.Polymorphism:</a:t>
              </a:r>
              <a:r>
                <a:rPr lang="en-US" sz="3211">
                  <a:solidFill>
                    <a:srgbClr val="000000"/>
                  </a:solidFill>
                  <a:latin typeface="Copperplate Gothic 29 AB Bold"/>
                </a:rPr>
                <a:t> </a:t>
              </a:r>
            </a:p>
            <a:p>
              <a:pPr>
                <a:lnSpc>
                  <a:spcPts val="3656"/>
                </a:lnSpc>
              </a:pPr>
              <a:r>
                <a:rPr lang="en-US" sz="2611">
                  <a:solidFill>
                    <a:srgbClr val="000000"/>
                  </a:solidFill>
                  <a:latin typeface="Quattrocento"/>
                </a:rPr>
                <a:t>While not explicitly implemented, polymorphism can be utilized to handle various question types uniformly through a common interface or superclass.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1AF8A"/>
        </a:solidFill>
      </p:bgPr>
    </p:bg>
    <p:spTree>
      <p:nvGrpSpPr>
        <p:cNvPr id="1" name=""/>
        <p:cNvGrpSpPr/>
        <p:nvPr/>
      </p:nvGrpSpPr>
      <p:grpSpPr>
        <a:xfrm>
          <a:off x="0" y="0"/>
          <a:ext cx="0" cy="0"/>
          <a:chOff x="0" y="0"/>
          <a:chExt cx="0" cy="0"/>
        </a:xfrm>
      </p:grpSpPr>
      <p:sp>
        <p:nvSpPr>
          <p:cNvPr name="Freeform 2" id="2"/>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27761" y="7215751"/>
            <a:ext cx="5357753" cy="5591583"/>
          </a:xfrm>
          <a:custGeom>
            <a:avLst/>
            <a:gdLst/>
            <a:ahLst/>
            <a:cxnLst/>
            <a:rect r="r" b="b" t="t" l="l"/>
            <a:pathLst>
              <a:path h="5591583" w="5357753">
                <a:moveTo>
                  <a:pt x="0" y="0"/>
                </a:moveTo>
                <a:lnTo>
                  <a:pt x="5357752" y="0"/>
                </a:lnTo>
                <a:lnTo>
                  <a:pt x="5357752" y="5591583"/>
                </a:lnTo>
                <a:lnTo>
                  <a:pt x="0" y="5591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14684" y="122932"/>
            <a:ext cx="10098881" cy="905768"/>
          </a:xfrm>
          <a:prstGeom prst="rect">
            <a:avLst/>
          </a:prstGeom>
        </p:spPr>
        <p:txBody>
          <a:bodyPr anchor="t" rtlCol="false" tIns="0" lIns="0" bIns="0" rIns="0">
            <a:spAutoFit/>
          </a:bodyPr>
          <a:lstStyle/>
          <a:p>
            <a:pPr algn="ctr">
              <a:lnSpc>
                <a:spcPts val="7300"/>
              </a:lnSpc>
            </a:pPr>
            <a:r>
              <a:rPr lang="en-US" sz="5214" u="sng">
                <a:solidFill>
                  <a:srgbClr val="000000"/>
                </a:solidFill>
                <a:latin typeface="Nixie One"/>
              </a:rPr>
              <a:t>Modules/Concepts Integrated</a:t>
            </a:r>
          </a:p>
        </p:txBody>
      </p:sp>
      <p:sp>
        <p:nvSpPr>
          <p:cNvPr name="TextBox 6" id="6"/>
          <p:cNvSpPr txBox="true"/>
          <p:nvPr/>
        </p:nvSpPr>
        <p:spPr>
          <a:xfrm rot="0">
            <a:off x="402781" y="1693132"/>
            <a:ext cx="17120808" cy="1545555"/>
          </a:xfrm>
          <a:prstGeom prst="rect">
            <a:avLst/>
          </a:prstGeom>
        </p:spPr>
        <p:txBody>
          <a:bodyPr anchor="t" rtlCol="false" tIns="0" lIns="0" bIns="0" rIns="0">
            <a:spAutoFit/>
          </a:bodyPr>
          <a:lstStyle/>
          <a:p>
            <a:pPr>
              <a:lnSpc>
                <a:spcPts val="4271"/>
              </a:lnSpc>
              <a:spcBef>
                <a:spcPct val="0"/>
              </a:spcBef>
            </a:pPr>
            <a:r>
              <a:rPr lang="en-US" sz="3051">
                <a:solidFill>
                  <a:srgbClr val="000000"/>
                </a:solidFill>
                <a:latin typeface="Copperplate Gothic 29 AB Bold"/>
              </a:rPr>
              <a:t>4. </a:t>
            </a:r>
            <a:r>
              <a:rPr lang="en-US" sz="3051">
                <a:solidFill>
                  <a:srgbClr val="000000"/>
                </a:solidFill>
                <a:latin typeface="Copperplate Gothic 29 AB Bold"/>
              </a:rPr>
              <a:t>Encapsulation: </a:t>
            </a:r>
          </a:p>
          <a:p>
            <a:pPr>
              <a:lnSpc>
                <a:spcPts val="3851"/>
              </a:lnSpc>
              <a:spcBef>
                <a:spcPct val="0"/>
              </a:spcBef>
            </a:pPr>
            <a:r>
              <a:rPr lang="en-US" sz="2751">
                <a:solidFill>
                  <a:srgbClr val="000000"/>
                </a:solidFill>
                <a:latin typeface="Quattrocento"/>
              </a:rPr>
              <a:t>The AptitudeTest class encapsulates the primary program logic, and you can further encapsulate question-related data and methods within a Question class or its subclasses.</a:t>
            </a:r>
          </a:p>
        </p:txBody>
      </p:sp>
      <p:sp>
        <p:nvSpPr>
          <p:cNvPr name="TextBox 7" id="7"/>
          <p:cNvSpPr txBox="true"/>
          <p:nvPr/>
        </p:nvSpPr>
        <p:spPr>
          <a:xfrm rot="0">
            <a:off x="402781" y="3505387"/>
            <a:ext cx="16944616" cy="1492251"/>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Copperplate Gothic 29 AB Bold"/>
              </a:rPr>
              <a:t>5. </a:t>
            </a:r>
            <a:r>
              <a:rPr lang="en-US" sz="2799">
                <a:solidFill>
                  <a:srgbClr val="000000"/>
                </a:solidFill>
                <a:latin typeface="Copperplate Gothic 29 AB Bold"/>
              </a:rPr>
              <a:t>Abstraction: </a:t>
            </a:r>
          </a:p>
          <a:p>
            <a:pPr>
              <a:lnSpc>
                <a:spcPts val="3779"/>
              </a:lnSpc>
              <a:spcBef>
                <a:spcPct val="0"/>
              </a:spcBef>
            </a:pPr>
            <a:r>
              <a:rPr lang="en-US" sz="2699">
                <a:solidFill>
                  <a:srgbClr val="000000"/>
                </a:solidFill>
                <a:latin typeface="Quattrocento"/>
              </a:rPr>
              <a:t>Abstraction can be implemented by creating abstract classes or interfaces to define common methods that must be implemented by subclasses. Examples include displayQuestion and calculateScore.</a:t>
            </a:r>
          </a:p>
        </p:txBody>
      </p:sp>
      <p:sp>
        <p:nvSpPr>
          <p:cNvPr name="TextBox 8" id="8"/>
          <p:cNvSpPr txBox="true"/>
          <p:nvPr/>
        </p:nvSpPr>
        <p:spPr>
          <a:xfrm rot="0">
            <a:off x="432789" y="5264337"/>
            <a:ext cx="17491953" cy="1436920"/>
          </a:xfrm>
          <a:prstGeom prst="rect">
            <a:avLst/>
          </a:prstGeom>
        </p:spPr>
        <p:txBody>
          <a:bodyPr anchor="t" rtlCol="false" tIns="0" lIns="0" bIns="0" rIns="0">
            <a:spAutoFit/>
          </a:bodyPr>
          <a:lstStyle/>
          <a:p>
            <a:pPr>
              <a:lnSpc>
                <a:spcPts val="3959"/>
              </a:lnSpc>
              <a:spcBef>
                <a:spcPct val="0"/>
              </a:spcBef>
            </a:pPr>
            <a:r>
              <a:rPr lang="en-US" sz="2828">
                <a:solidFill>
                  <a:srgbClr val="000000"/>
                </a:solidFill>
                <a:latin typeface="Copperplate Gothic 29 AB Bold"/>
              </a:rPr>
              <a:t>6. </a:t>
            </a:r>
            <a:r>
              <a:rPr lang="en-US" sz="2828">
                <a:solidFill>
                  <a:srgbClr val="000000"/>
                </a:solidFill>
                <a:latin typeface="Copperplate Gothic 29 AB Bold"/>
              </a:rPr>
              <a:t>Modularity:</a:t>
            </a:r>
          </a:p>
          <a:p>
            <a:pPr>
              <a:lnSpc>
                <a:spcPts val="3539"/>
              </a:lnSpc>
              <a:spcBef>
                <a:spcPct val="0"/>
              </a:spcBef>
            </a:pPr>
            <a:r>
              <a:rPr lang="en-US" sz="2528">
                <a:solidFill>
                  <a:srgbClr val="000000"/>
                </a:solidFill>
                <a:latin typeface="Quattrocento"/>
              </a:rPr>
              <a:t> The code showcases modularity by organizing questions into distinct categories (Numerical Reasoning, Verbal Reasoning, Logical Reasoning), treating them as separate modules.</a:t>
            </a:r>
          </a:p>
        </p:txBody>
      </p:sp>
      <p:sp>
        <p:nvSpPr>
          <p:cNvPr name="TextBox 9" id="9"/>
          <p:cNvSpPr txBox="true"/>
          <p:nvPr/>
        </p:nvSpPr>
        <p:spPr>
          <a:xfrm rot="0">
            <a:off x="432789" y="6977483"/>
            <a:ext cx="17491953" cy="1428116"/>
          </a:xfrm>
          <a:prstGeom prst="rect">
            <a:avLst/>
          </a:prstGeom>
        </p:spPr>
        <p:txBody>
          <a:bodyPr anchor="t" rtlCol="false" tIns="0" lIns="0" bIns="0" rIns="0">
            <a:spAutoFit/>
          </a:bodyPr>
          <a:lstStyle/>
          <a:p>
            <a:pPr>
              <a:lnSpc>
                <a:spcPts val="3779"/>
              </a:lnSpc>
              <a:spcBef>
                <a:spcPct val="0"/>
              </a:spcBef>
            </a:pPr>
            <a:r>
              <a:rPr lang="en-US" sz="2699">
                <a:solidFill>
                  <a:srgbClr val="000000"/>
                </a:solidFill>
                <a:latin typeface="Copperplate Gothic 29 AB Bold"/>
              </a:rPr>
              <a:t>7. </a:t>
            </a:r>
            <a:r>
              <a:rPr lang="en-US" sz="2699">
                <a:solidFill>
                  <a:srgbClr val="000000"/>
                </a:solidFill>
                <a:latin typeface="Copperplate Gothic 29 AB Bold"/>
              </a:rPr>
              <a:t>Exception Handling: </a:t>
            </a:r>
          </a:p>
          <a:p>
            <a:pPr>
              <a:lnSpc>
                <a:spcPts val="3639"/>
              </a:lnSpc>
              <a:spcBef>
                <a:spcPct val="0"/>
              </a:spcBef>
            </a:pPr>
            <a:r>
              <a:rPr lang="en-US" sz="2599">
                <a:solidFill>
                  <a:srgbClr val="000000"/>
                </a:solidFill>
                <a:latin typeface="Quattrocento"/>
              </a:rPr>
              <a:t>Exception handling is not explicitly implemented but can be integrated to manage potential exceptions during user input processing.</a:t>
            </a:r>
          </a:p>
        </p:txBody>
      </p:sp>
      <p:sp>
        <p:nvSpPr>
          <p:cNvPr name="TextBox 10" id="10"/>
          <p:cNvSpPr txBox="true"/>
          <p:nvPr/>
        </p:nvSpPr>
        <p:spPr>
          <a:xfrm rot="0">
            <a:off x="432789" y="8675370"/>
            <a:ext cx="14347151" cy="1051561"/>
          </a:xfrm>
          <a:prstGeom prst="rect">
            <a:avLst/>
          </a:prstGeom>
        </p:spPr>
        <p:txBody>
          <a:bodyPr anchor="t" rtlCol="false" tIns="0" lIns="0" bIns="0" rIns="0">
            <a:spAutoFit/>
          </a:bodyPr>
          <a:lstStyle/>
          <a:p>
            <a:pPr>
              <a:lnSpc>
                <a:spcPts val="4059"/>
              </a:lnSpc>
              <a:spcBef>
                <a:spcPct val="0"/>
              </a:spcBef>
            </a:pPr>
            <a:r>
              <a:rPr lang="en-US" sz="2899">
                <a:solidFill>
                  <a:srgbClr val="000000"/>
                </a:solidFill>
                <a:latin typeface="Copperplate Gothic 29 AB Bold"/>
              </a:rPr>
              <a:t>8. </a:t>
            </a:r>
            <a:r>
              <a:rPr lang="en-US" sz="2899">
                <a:solidFill>
                  <a:srgbClr val="000000"/>
                </a:solidFill>
                <a:latin typeface="Copperplate Gothic 29 AB Bold"/>
              </a:rPr>
              <a:t>Generics: </a:t>
            </a:r>
          </a:p>
          <a:p>
            <a:pPr>
              <a:lnSpc>
                <a:spcPts val="3919"/>
              </a:lnSpc>
              <a:spcBef>
                <a:spcPct val="0"/>
              </a:spcBef>
            </a:pPr>
            <a:r>
              <a:rPr lang="en-US" sz="2799">
                <a:solidFill>
                  <a:srgbClr val="000000"/>
                </a:solidFill>
                <a:latin typeface="Quattrocento"/>
              </a:rPr>
              <a:t>The code employs a simple generic class, Question, to handle questions of different types.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B899"/>
        </a:solidFill>
      </p:bgPr>
    </p:bg>
    <p:spTree>
      <p:nvGrpSpPr>
        <p:cNvPr id="1" name=""/>
        <p:cNvGrpSpPr/>
        <p:nvPr/>
      </p:nvGrpSpPr>
      <p:grpSpPr>
        <a:xfrm>
          <a:off x="0" y="0"/>
          <a:ext cx="0" cy="0"/>
          <a:chOff x="0" y="0"/>
          <a:chExt cx="0" cy="0"/>
        </a:xfrm>
      </p:grpSpPr>
      <p:sp>
        <p:nvSpPr>
          <p:cNvPr name="Freeform 2" id="2"/>
          <p:cNvSpPr/>
          <p:nvPr/>
        </p:nvSpPr>
        <p:spPr>
          <a:xfrm flipH="false" flipV="false" rot="0">
            <a:off x="15546260" y="0"/>
            <a:ext cx="2741740" cy="3328364"/>
          </a:xfrm>
          <a:custGeom>
            <a:avLst/>
            <a:gdLst/>
            <a:ahLst/>
            <a:cxnLst/>
            <a:rect r="r" b="b" t="t" l="l"/>
            <a:pathLst>
              <a:path h="3328364" w="2741740">
                <a:moveTo>
                  <a:pt x="0" y="0"/>
                </a:moveTo>
                <a:lnTo>
                  <a:pt x="2741740" y="0"/>
                </a:lnTo>
                <a:lnTo>
                  <a:pt x="2741740" y="3328364"/>
                </a:lnTo>
                <a:lnTo>
                  <a:pt x="0" y="3328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0385" y="8201168"/>
            <a:ext cx="5075370" cy="2854896"/>
          </a:xfrm>
          <a:custGeom>
            <a:avLst/>
            <a:gdLst/>
            <a:ahLst/>
            <a:cxnLst/>
            <a:rect r="r" b="b" t="t" l="l"/>
            <a:pathLst>
              <a:path h="2854896" w="5075370">
                <a:moveTo>
                  <a:pt x="0" y="0"/>
                </a:moveTo>
                <a:lnTo>
                  <a:pt x="5075370" y="0"/>
                </a:lnTo>
                <a:lnTo>
                  <a:pt x="5075370" y="2854896"/>
                </a:lnTo>
                <a:lnTo>
                  <a:pt x="0" y="2854896"/>
                </a:lnTo>
                <a:lnTo>
                  <a:pt x="0" y="0"/>
                </a:lnTo>
                <a:close/>
              </a:path>
            </a:pathLst>
          </a:custGeom>
          <a:blipFill>
            <a:blip r:embed="rId4"/>
            <a:stretch>
              <a:fillRect l="-2941" t="0" r="-2941" b="0"/>
            </a:stretch>
          </a:blipFill>
        </p:spPr>
      </p:sp>
      <p:sp>
        <p:nvSpPr>
          <p:cNvPr name="TextBox 4" id="4"/>
          <p:cNvSpPr txBox="true"/>
          <p:nvPr/>
        </p:nvSpPr>
        <p:spPr>
          <a:xfrm rot="0">
            <a:off x="393682" y="528001"/>
            <a:ext cx="11313689" cy="896622"/>
          </a:xfrm>
          <a:prstGeom prst="rect">
            <a:avLst/>
          </a:prstGeom>
        </p:spPr>
        <p:txBody>
          <a:bodyPr anchor="t" rtlCol="false" tIns="0" lIns="0" bIns="0" rIns="0">
            <a:spAutoFit/>
          </a:bodyPr>
          <a:lstStyle/>
          <a:p>
            <a:pPr>
              <a:lnSpc>
                <a:spcPts val="7279"/>
              </a:lnSpc>
              <a:spcBef>
                <a:spcPct val="0"/>
              </a:spcBef>
            </a:pPr>
            <a:r>
              <a:rPr lang="en-US" sz="5199" u="sng">
                <a:solidFill>
                  <a:srgbClr val="000000"/>
                </a:solidFill>
                <a:latin typeface="Nixie One"/>
              </a:rPr>
              <a:t>Modules/Concepts Integrated</a:t>
            </a:r>
          </a:p>
        </p:txBody>
      </p:sp>
      <p:sp>
        <p:nvSpPr>
          <p:cNvPr name="TextBox 5" id="5"/>
          <p:cNvSpPr txBox="true"/>
          <p:nvPr/>
        </p:nvSpPr>
        <p:spPr>
          <a:xfrm rot="0">
            <a:off x="393682" y="1863865"/>
            <a:ext cx="17894318" cy="1455421"/>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Copperplate Gothic 29 AB Bold"/>
              </a:rPr>
              <a:t>9. </a:t>
            </a:r>
            <a:r>
              <a:rPr lang="en-US" sz="2799">
                <a:solidFill>
                  <a:srgbClr val="000000"/>
                </a:solidFill>
                <a:latin typeface="Copperplate Gothic 29 AB Bold"/>
              </a:rPr>
              <a:t>Constructors and Methods: </a:t>
            </a:r>
          </a:p>
          <a:p>
            <a:pPr>
              <a:lnSpc>
                <a:spcPts val="3639"/>
              </a:lnSpc>
              <a:spcBef>
                <a:spcPct val="0"/>
              </a:spcBef>
            </a:pPr>
            <a:r>
              <a:rPr lang="en-US" sz="2599">
                <a:solidFill>
                  <a:srgbClr val="000000"/>
                </a:solidFill>
                <a:latin typeface="Quattrocento"/>
              </a:rPr>
              <a:t>Constructors and methods can be introduced to initialize objects and encapsulate behavior, such as score calculation and question presentation.</a:t>
            </a:r>
          </a:p>
        </p:txBody>
      </p:sp>
      <p:sp>
        <p:nvSpPr>
          <p:cNvPr name="TextBox 6" id="6"/>
          <p:cNvSpPr txBox="true"/>
          <p:nvPr/>
        </p:nvSpPr>
        <p:spPr>
          <a:xfrm rot="0">
            <a:off x="393682" y="3422359"/>
            <a:ext cx="17894318" cy="1455218"/>
          </a:xfrm>
          <a:prstGeom prst="rect">
            <a:avLst/>
          </a:prstGeom>
        </p:spPr>
        <p:txBody>
          <a:bodyPr anchor="t" rtlCol="false" tIns="0" lIns="0" bIns="0" rIns="0">
            <a:spAutoFit/>
          </a:bodyPr>
          <a:lstStyle/>
          <a:p>
            <a:pPr>
              <a:lnSpc>
                <a:spcPts val="4001"/>
              </a:lnSpc>
              <a:spcBef>
                <a:spcPct val="0"/>
              </a:spcBef>
            </a:pPr>
            <a:r>
              <a:rPr lang="en-US" sz="2857">
                <a:solidFill>
                  <a:srgbClr val="000000"/>
                </a:solidFill>
                <a:latin typeface="Copperplate Gothic 29 AB Bold"/>
              </a:rPr>
              <a:t>10. </a:t>
            </a:r>
            <a:r>
              <a:rPr lang="en-US" sz="2857">
                <a:solidFill>
                  <a:srgbClr val="000000"/>
                </a:solidFill>
                <a:latin typeface="Copperplate Gothic 29 AB Bold"/>
              </a:rPr>
              <a:t>Static Members:</a:t>
            </a:r>
          </a:p>
          <a:p>
            <a:pPr>
              <a:lnSpc>
                <a:spcPts val="3581"/>
              </a:lnSpc>
              <a:spcBef>
                <a:spcPct val="0"/>
              </a:spcBef>
            </a:pPr>
            <a:r>
              <a:rPr lang="en-US" sz="2557">
                <a:solidFill>
                  <a:srgbClr val="000000"/>
                </a:solidFill>
                <a:latin typeface="Quattrocento"/>
              </a:rPr>
              <a:t> Static members have not been utilized in the provided code but could be employed for global constants, utility methods, or shared state, like a scoreboard.</a:t>
            </a:r>
          </a:p>
        </p:txBody>
      </p:sp>
      <p:sp>
        <p:nvSpPr>
          <p:cNvPr name="TextBox 7" id="7"/>
          <p:cNvSpPr txBox="true"/>
          <p:nvPr/>
        </p:nvSpPr>
        <p:spPr>
          <a:xfrm rot="0">
            <a:off x="393682" y="4991877"/>
            <a:ext cx="15059809" cy="1418591"/>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Copperplate Gothic 29 AB Bold"/>
              </a:rPr>
              <a:t>11. </a:t>
            </a:r>
            <a:r>
              <a:rPr lang="en-US" sz="2799">
                <a:solidFill>
                  <a:srgbClr val="000000"/>
                </a:solidFill>
                <a:latin typeface="Copperplate Gothic 29 AB Bold"/>
              </a:rPr>
              <a:t>Interfaces:</a:t>
            </a:r>
          </a:p>
          <a:p>
            <a:pPr>
              <a:lnSpc>
                <a:spcPts val="3499"/>
              </a:lnSpc>
              <a:spcBef>
                <a:spcPct val="0"/>
              </a:spcBef>
            </a:pPr>
            <a:r>
              <a:rPr lang="en-US" sz="2499">
                <a:solidFill>
                  <a:srgbClr val="000000"/>
                </a:solidFill>
                <a:latin typeface="Quattrocento"/>
              </a:rPr>
              <a:t> While not explicitly used, interfaces can be introduced to ensure that specific methods (e.g., displayQuestion, calculateScore) are implemented by classes representing distinct question types.</a:t>
            </a:r>
          </a:p>
        </p:txBody>
      </p:sp>
      <p:sp>
        <p:nvSpPr>
          <p:cNvPr name="TextBox 8" id="8"/>
          <p:cNvSpPr txBox="true"/>
          <p:nvPr/>
        </p:nvSpPr>
        <p:spPr>
          <a:xfrm rot="0">
            <a:off x="393682" y="6557787"/>
            <a:ext cx="17146079" cy="1381761"/>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Copperplate Gothic 29 AB Bold"/>
              </a:rPr>
              <a:t>12. </a:t>
            </a:r>
            <a:r>
              <a:rPr lang="en-US" sz="2799">
                <a:solidFill>
                  <a:srgbClr val="000000"/>
                </a:solidFill>
                <a:latin typeface="Copperplate Gothic 29 AB Bold"/>
              </a:rPr>
              <a:t>Final Classes/Methods And Protected Members:</a:t>
            </a:r>
          </a:p>
          <a:p>
            <a:pPr>
              <a:lnSpc>
                <a:spcPts val="3359"/>
              </a:lnSpc>
              <a:spcBef>
                <a:spcPct val="0"/>
              </a:spcBef>
            </a:pPr>
            <a:r>
              <a:rPr lang="en-US" sz="2399">
                <a:solidFill>
                  <a:srgbClr val="000000"/>
                </a:solidFill>
                <a:latin typeface="Quattrocento"/>
              </a:rPr>
              <a:t> The code doesn't employ final classes or methods, but they can be employed to prevent further subclassing or method overriding if required.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2443088" y="-1095217"/>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4373" y="707754"/>
            <a:ext cx="11833086" cy="1855470"/>
          </a:xfrm>
          <a:prstGeom prst="rect">
            <a:avLst/>
          </a:prstGeom>
        </p:spPr>
        <p:txBody>
          <a:bodyPr anchor="t" rtlCol="false" tIns="0" lIns="0" bIns="0" rIns="0">
            <a:spAutoFit/>
          </a:bodyPr>
          <a:lstStyle/>
          <a:p>
            <a:pPr>
              <a:lnSpc>
                <a:spcPts val="6719"/>
              </a:lnSpc>
            </a:pPr>
            <a:r>
              <a:rPr lang="en-US" sz="6399">
                <a:solidFill>
                  <a:srgbClr val="2B2831"/>
                </a:solidFill>
                <a:latin typeface="Copperplate Gothic 29 AB Bold"/>
              </a:rPr>
              <a:t>The rationale for selecting this topic</a:t>
            </a:r>
          </a:p>
        </p:txBody>
      </p:sp>
      <p:sp>
        <p:nvSpPr>
          <p:cNvPr name="TextBox 4" id="4"/>
          <p:cNvSpPr txBox="true"/>
          <p:nvPr/>
        </p:nvSpPr>
        <p:spPr>
          <a:xfrm rot="0">
            <a:off x="434373" y="2850398"/>
            <a:ext cx="11315752" cy="2211528"/>
          </a:xfrm>
          <a:prstGeom prst="rect">
            <a:avLst/>
          </a:prstGeom>
        </p:spPr>
        <p:txBody>
          <a:bodyPr anchor="t" rtlCol="false" tIns="0" lIns="0" bIns="0" rIns="0">
            <a:spAutoFit/>
          </a:bodyPr>
          <a:lstStyle/>
          <a:p>
            <a:pPr marL="544219" indent="-272110" lvl="1">
              <a:lnSpc>
                <a:spcPts val="3528"/>
              </a:lnSpc>
              <a:buFont typeface="Arial"/>
              <a:buChar char="•"/>
            </a:pPr>
            <a:r>
              <a:rPr lang="en-US" sz="2520">
                <a:solidFill>
                  <a:srgbClr val="324533"/>
                </a:solidFill>
                <a:latin typeface="Arapey"/>
              </a:rPr>
              <a:t> AS COLLEGE STUDENTS PREPARE TO EMBARK ON THEIR PROFESSIONAL CAREERS, THEY OFTEN FACE PLACEMENT ASSESSMENTS. OUR PROJECT'S EMPHASIS ON APTITUDE AND LOGICAL REASONING DIRECTLY AIDS IN THEIR READINESS FOR THESE CRITICAL EXAMINATIONS, ARMING THEM WITH ESSENTIAL SKILLS FOR A SMOOTH TRANSITION INTO THE JOB MARKET.</a:t>
            </a:r>
          </a:p>
        </p:txBody>
      </p:sp>
      <p:sp>
        <p:nvSpPr>
          <p:cNvPr name="TextBox 5" id="5"/>
          <p:cNvSpPr txBox="true"/>
          <p:nvPr/>
        </p:nvSpPr>
        <p:spPr>
          <a:xfrm rot="0">
            <a:off x="614226" y="5469888"/>
            <a:ext cx="15273578" cy="879474"/>
          </a:xfrm>
          <a:prstGeom prst="rect">
            <a:avLst/>
          </a:prstGeom>
        </p:spPr>
        <p:txBody>
          <a:bodyPr anchor="t" rtlCol="false" tIns="0" lIns="0" bIns="0" rIns="0">
            <a:spAutoFit/>
          </a:bodyPr>
          <a:lstStyle/>
          <a:p>
            <a:pPr>
              <a:lnSpc>
                <a:spcPts val="3500"/>
              </a:lnSpc>
            </a:pPr>
            <a:r>
              <a:rPr lang="en-US" sz="2500">
                <a:solidFill>
                  <a:srgbClr val="324533"/>
                </a:solidFill>
                <a:latin typeface="Arapey"/>
              </a:rPr>
              <a:t>2.</a:t>
            </a:r>
            <a:r>
              <a:rPr lang="en-US" sz="2500">
                <a:solidFill>
                  <a:srgbClr val="324533"/>
                </a:solidFill>
                <a:latin typeface="Arapey"/>
              </a:rPr>
              <a:t> IN AN INCREASINGLY DIGITAL WORLD, PROJECTS LIKE YOURS PREPARE STUDENTS FOR THE DIGITAL ASPECTS OF PLACEMENT EXAMS AND JOB ASSESSMENTS. IT HELPS THEM BECOME </a:t>
            </a:r>
            <a:r>
              <a:rPr lang="en-US" sz="2500">
                <a:solidFill>
                  <a:srgbClr val="324533"/>
                </a:solidFill>
                <a:latin typeface="Arapey Bold"/>
              </a:rPr>
              <a:t>MORE DIGITALLY LITERATE</a:t>
            </a:r>
            <a:r>
              <a:rPr lang="en-US" sz="2500">
                <a:solidFill>
                  <a:srgbClr val="324533"/>
                </a:solidFill>
                <a:latin typeface="Arapey"/>
              </a:rPr>
              <a:t>.</a:t>
            </a:r>
          </a:p>
        </p:txBody>
      </p:sp>
      <p:sp>
        <p:nvSpPr>
          <p:cNvPr name="TextBox 6" id="6"/>
          <p:cNvSpPr txBox="true"/>
          <p:nvPr/>
        </p:nvSpPr>
        <p:spPr>
          <a:xfrm rot="0">
            <a:off x="614226" y="6954741"/>
            <a:ext cx="16624434" cy="1153794"/>
          </a:xfrm>
          <a:prstGeom prst="rect">
            <a:avLst/>
          </a:prstGeom>
        </p:spPr>
        <p:txBody>
          <a:bodyPr anchor="t" rtlCol="false" tIns="0" lIns="0" bIns="0" rIns="0">
            <a:spAutoFit/>
          </a:bodyPr>
          <a:lstStyle/>
          <a:p>
            <a:pPr>
              <a:lnSpc>
                <a:spcPts val="3080"/>
              </a:lnSpc>
            </a:pPr>
            <a:r>
              <a:rPr lang="en-US" sz="2200">
                <a:solidFill>
                  <a:srgbClr val="324533"/>
                </a:solidFill>
                <a:latin typeface="Alegreya"/>
              </a:rPr>
              <a:t>3.  THERE IS A HIGH DEMAND FOR TOOLS AND RESOURCES THAT HELP STUDENTS IMPROVE THEIR APTITUDE AND LOGICAL REASONING SKILLS. YOUR PROJECT AIMS TO FILL THIS GAP BY PROVIDING AN INTERACTIVE AND TAILORED PLATFORM FOR PRACTICE AND LEARNING.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8675218" y="2059690"/>
            <a:ext cx="9319119" cy="1007745"/>
          </a:xfrm>
          <a:prstGeom prst="rect">
            <a:avLst/>
          </a:prstGeom>
        </p:spPr>
        <p:txBody>
          <a:bodyPr anchor="t" rtlCol="false" tIns="0" lIns="0" bIns="0" rIns="0">
            <a:spAutoFit/>
          </a:bodyPr>
          <a:lstStyle/>
          <a:p>
            <a:pPr>
              <a:lnSpc>
                <a:spcPts val="6719"/>
              </a:lnSpc>
            </a:pPr>
            <a:r>
              <a:rPr lang="en-US" sz="6399">
                <a:solidFill>
                  <a:srgbClr val="000000"/>
                </a:solidFill>
                <a:latin typeface="Copperplate Gothic 29 AB Bold"/>
              </a:rPr>
              <a:t>RESOURCES USED</a:t>
            </a:r>
          </a:p>
        </p:txBody>
      </p:sp>
      <p:sp>
        <p:nvSpPr>
          <p:cNvPr name="Freeform 3" id="3"/>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7256505" y="4007131"/>
            <a:ext cx="10274855" cy="481330"/>
          </a:xfrm>
          <a:prstGeom prst="rect">
            <a:avLst/>
          </a:prstGeom>
        </p:spPr>
        <p:txBody>
          <a:bodyPr anchor="t" rtlCol="false" tIns="0" lIns="0" bIns="0" rIns="0">
            <a:spAutoFit/>
          </a:bodyPr>
          <a:lstStyle/>
          <a:p>
            <a:pPr algn="ctr">
              <a:lnSpc>
                <a:spcPts val="3920"/>
              </a:lnSpc>
            </a:pPr>
            <a:r>
              <a:rPr lang="en-US" sz="2800">
                <a:solidFill>
                  <a:srgbClr val="94DDDE"/>
                </a:solidFill>
                <a:latin typeface="Canva Sans"/>
              </a:rPr>
              <a:t>https://www.indiabix.com/aptitude/questions-and-answers/</a:t>
            </a:r>
          </a:p>
        </p:txBody>
      </p:sp>
      <p:sp>
        <p:nvSpPr>
          <p:cNvPr name="TextBox 10" id="10"/>
          <p:cNvSpPr txBox="true"/>
          <p:nvPr/>
        </p:nvSpPr>
        <p:spPr>
          <a:xfrm rot="0">
            <a:off x="6750131" y="4868256"/>
            <a:ext cx="11287602" cy="448310"/>
          </a:xfrm>
          <a:prstGeom prst="rect">
            <a:avLst/>
          </a:prstGeom>
        </p:spPr>
        <p:txBody>
          <a:bodyPr anchor="t" rtlCol="false" tIns="0" lIns="0" bIns="0" rIns="0">
            <a:spAutoFit/>
          </a:bodyPr>
          <a:lstStyle/>
          <a:p>
            <a:pPr algn="ctr">
              <a:lnSpc>
                <a:spcPts val="3640"/>
              </a:lnSpc>
            </a:pPr>
            <a:r>
              <a:rPr lang="en-US" sz="2600">
                <a:solidFill>
                  <a:srgbClr val="94DDDE"/>
                </a:solidFill>
                <a:latin typeface="Canva Sans"/>
              </a:rPr>
              <a:t>https://www.ambitionbox.com/topics/aptitude/questions-and-answers</a:t>
            </a:r>
          </a:p>
        </p:txBody>
      </p:sp>
      <p:sp>
        <p:nvSpPr>
          <p:cNvPr name="TextBox 11" id="11"/>
          <p:cNvSpPr txBox="true"/>
          <p:nvPr/>
        </p:nvSpPr>
        <p:spPr>
          <a:xfrm rot="0">
            <a:off x="7350706" y="5861863"/>
            <a:ext cx="9279612" cy="455295"/>
          </a:xfrm>
          <a:prstGeom prst="rect">
            <a:avLst/>
          </a:prstGeom>
        </p:spPr>
        <p:txBody>
          <a:bodyPr anchor="t" rtlCol="false" tIns="0" lIns="0" bIns="0" rIns="0">
            <a:spAutoFit/>
          </a:bodyPr>
          <a:lstStyle/>
          <a:p>
            <a:pPr algn="ctr">
              <a:lnSpc>
                <a:spcPts val="3780"/>
              </a:lnSpc>
            </a:pPr>
            <a:r>
              <a:rPr lang="en-US" sz="2700">
                <a:solidFill>
                  <a:srgbClr val="FFFFFF"/>
                </a:solidFill>
                <a:latin typeface="Alegreya"/>
              </a:rPr>
              <a:t>https://www.geeksforgeeks.org/aptitude-questions-and-answers/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DDC8"/>
        </a:solidFill>
      </p:bgPr>
    </p:bg>
    <p:spTree>
      <p:nvGrpSpPr>
        <p:cNvPr id="1" name=""/>
        <p:cNvGrpSpPr/>
        <p:nvPr/>
      </p:nvGrpSpPr>
      <p:grpSpPr>
        <a:xfrm>
          <a:off x="0" y="0"/>
          <a:ext cx="0" cy="0"/>
          <a:chOff x="0" y="0"/>
          <a:chExt cx="0" cy="0"/>
        </a:xfrm>
      </p:grpSpPr>
      <p:sp>
        <p:nvSpPr>
          <p:cNvPr name="Freeform 2" id="2"/>
          <p:cNvSpPr/>
          <p:nvPr/>
        </p:nvSpPr>
        <p:spPr>
          <a:xfrm flipH="false" flipV="false" rot="0">
            <a:off x="15427988" y="4841714"/>
            <a:ext cx="3662625" cy="5642699"/>
          </a:xfrm>
          <a:custGeom>
            <a:avLst/>
            <a:gdLst/>
            <a:ahLst/>
            <a:cxnLst/>
            <a:rect r="r" b="b" t="t" l="l"/>
            <a:pathLst>
              <a:path h="5642699" w="3662625">
                <a:moveTo>
                  <a:pt x="0" y="0"/>
                </a:moveTo>
                <a:lnTo>
                  <a:pt x="3662624" y="0"/>
                </a:lnTo>
                <a:lnTo>
                  <a:pt x="3662624"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05649" y="2585531"/>
            <a:ext cx="13084230" cy="7359879"/>
          </a:xfrm>
          <a:custGeom>
            <a:avLst/>
            <a:gdLst/>
            <a:ahLst/>
            <a:cxnLst/>
            <a:rect r="r" b="b" t="t" l="l"/>
            <a:pathLst>
              <a:path h="7359879" w="13084230">
                <a:moveTo>
                  <a:pt x="0" y="0"/>
                </a:moveTo>
                <a:lnTo>
                  <a:pt x="13084230" y="0"/>
                </a:lnTo>
                <a:lnTo>
                  <a:pt x="13084230" y="7359879"/>
                </a:lnTo>
                <a:lnTo>
                  <a:pt x="0" y="7359879"/>
                </a:lnTo>
                <a:lnTo>
                  <a:pt x="0" y="0"/>
                </a:lnTo>
                <a:close/>
              </a:path>
            </a:pathLst>
          </a:custGeom>
          <a:blipFill>
            <a:blip r:embed="rId4"/>
            <a:stretch>
              <a:fillRect l="0" t="0" r="0" b="0"/>
            </a:stretch>
          </a:blipFill>
        </p:spPr>
      </p:sp>
      <p:sp>
        <p:nvSpPr>
          <p:cNvPr name="TextBox 4" id="4"/>
          <p:cNvSpPr txBox="true"/>
          <p:nvPr/>
        </p:nvSpPr>
        <p:spPr>
          <a:xfrm rot="0">
            <a:off x="706979" y="528892"/>
            <a:ext cx="6284000" cy="1793258"/>
          </a:xfrm>
          <a:prstGeom prst="rect">
            <a:avLst/>
          </a:prstGeom>
        </p:spPr>
        <p:txBody>
          <a:bodyPr anchor="t" rtlCol="false" tIns="0" lIns="0" bIns="0" rIns="0">
            <a:spAutoFit/>
          </a:bodyPr>
          <a:lstStyle/>
          <a:p>
            <a:pPr algn="ctr">
              <a:lnSpc>
                <a:spcPts val="14558"/>
              </a:lnSpc>
            </a:pPr>
            <a:r>
              <a:rPr lang="en-US" sz="10399">
                <a:solidFill>
                  <a:srgbClr val="000000"/>
                </a:solidFill>
                <a:latin typeface="Nixie One"/>
              </a:rPr>
              <a:t>Outcome: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DAFyPiFTfnM</dc:identifier>
  <dcterms:modified xsi:type="dcterms:W3CDTF">2011-08-01T06:04:30Z</dcterms:modified>
  <cp:revision>1</cp:revision>
  <dc:title>QuizWiz</dc:title>
</cp:coreProperties>
</file>